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  <p:sldMasterId id="2147483678" r:id="rId2"/>
  </p:sldMasterIdLst>
  <p:notesMasterIdLst>
    <p:notesMasterId r:id="rId16"/>
  </p:notesMasterIdLst>
  <p:sldIdLst>
    <p:sldId id="256" r:id="rId3"/>
    <p:sldId id="257" r:id="rId4"/>
    <p:sldId id="258" r:id="rId5"/>
    <p:sldId id="259" r:id="rId6"/>
    <p:sldId id="265" r:id="rId7"/>
    <p:sldId id="266" r:id="rId8"/>
    <p:sldId id="268" r:id="rId9"/>
    <p:sldId id="260" r:id="rId10"/>
    <p:sldId id="261" r:id="rId11"/>
    <p:sldId id="267" r:id="rId12"/>
    <p:sldId id="262" r:id="rId13"/>
    <p:sldId id="263" r:id="rId14"/>
    <p:sldId id="264" r:id="rId15"/>
  </p:sldIdLst>
  <p:sldSz cx="9144000" cy="5143500" type="screen16x9"/>
  <p:notesSz cx="6858000" cy="9144000"/>
  <p:embeddedFontLst>
    <p:embeddedFont>
      <p:font typeface="Arial Narrow" panose="020B0604020202020204" pitchFamily="34" charset="0"/>
      <p:regular r:id="rId17"/>
      <p:bold r:id="rId18"/>
      <p:italic r:id="rId19"/>
      <p:boldItalic r:id="rId20"/>
    </p:embeddedFont>
    <p:embeddedFont>
      <p:font typeface="Consolas" panose="020B0609020204030204" pitchFamily="49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EF3602-E09C-4FB3-88FD-0AF07CCC1424}">
  <a:tblStyle styleId="{90EF3602-E09C-4FB3-88FD-0AF07CCC14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88"/>
    <p:restoredTop sz="94680"/>
  </p:normalViewPr>
  <p:slideViewPr>
    <p:cSldViewPr snapToGrid="0">
      <p:cViewPr varScale="1">
        <p:scale>
          <a:sx n="152" d="100"/>
          <a:sy n="152" d="100"/>
        </p:scale>
        <p:origin x="184" y="85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39ca6226cd_2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339ca6226cd_2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39" y="1143000"/>
            <a:ext cx="5486322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>
          <a:extLst>
            <a:ext uri="{FF2B5EF4-FFF2-40B4-BE49-F238E27FC236}">
              <a16:creationId xmlns:a16="http://schemas.microsoft.com/office/drawing/2014/main" id="{7B2E534F-C822-3F44-7C24-46B36111A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9ca6226cd_0_71:notes">
            <a:extLst>
              <a:ext uri="{FF2B5EF4-FFF2-40B4-BE49-F238E27FC236}">
                <a16:creationId xmlns:a16="http://schemas.microsoft.com/office/drawing/2014/main" id="{B569F713-E394-5335-CD13-5A2160325A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" name="Google Shape;226;g339ca6226cd_0_71:notes">
            <a:extLst>
              <a:ext uri="{FF2B5EF4-FFF2-40B4-BE49-F238E27FC236}">
                <a16:creationId xmlns:a16="http://schemas.microsoft.com/office/drawing/2014/main" id="{91FF982C-A105-9FD6-E622-E0AC15A85E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1228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39f337e6ee_8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7" name="Google Shape;237;g339f337e6ee_8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3adb98cd77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5" name="Google Shape;245;g33adb98cd7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3adb98cd77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" name="Google Shape;259;g33adb98cd77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39ca6226cd_2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339ca6226cd_2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39" y="1143000"/>
            <a:ext cx="5486322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39ca6226cd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339ca6226cd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39ca6226cd_0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339ca6226cd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91EE61F9-B121-80F4-0398-FF63BCF26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39ca6226cd_0_57:notes">
            <a:extLst>
              <a:ext uri="{FF2B5EF4-FFF2-40B4-BE49-F238E27FC236}">
                <a16:creationId xmlns:a16="http://schemas.microsoft.com/office/drawing/2014/main" id="{6F4920C0-5F85-D2BD-66D5-01EF42D179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339ca6226cd_0_57:notes">
            <a:extLst>
              <a:ext uri="{FF2B5EF4-FFF2-40B4-BE49-F238E27FC236}">
                <a16:creationId xmlns:a16="http://schemas.microsoft.com/office/drawing/2014/main" id="{41C4CB32-AAD9-AC4B-3078-770BFFBA4D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588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CF634EC1-8666-A4FD-6CD1-3026D78F7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39ca6226cd_0_57:notes">
            <a:extLst>
              <a:ext uri="{FF2B5EF4-FFF2-40B4-BE49-F238E27FC236}">
                <a16:creationId xmlns:a16="http://schemas.microsoft.com/office/drawing/2014/main" id="{05675A4D-7B58-5B0F-129F-1FFCC004D6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339ca6226cd_0_57:notes">
            <a:extLst>
              <a:ext uri="{FF2B5EF4-FFF2-40B4-BE49-F238E27FC236}">
                <a16:creationId xmlns:a16="http://schemas.microsoft.com/office/drawing/2014/main" id="{3A4B709C-ED78-1EF5-3720-A314A4B9D2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4834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EEF41DC6-2760-3DAE-81B0-DA6979B07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39ca6226cd_0_57:notes">
            <a:extLst>
              <a:ext uri="{FF2B5EF4-FFF2-40B4-BE49-F238E27FC236}">
                <a16:creationId xmlns:a16="http://schemas.microsoft.com/office/drawing/2014/main" id="{98945189-E44D-51C3-BC11-071D257701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339ca6226cd_0_57:notes">
            <a:extLst>
              <a:ext uri="{FF2B5EF4-FFF2-40B4-BE49-F238E27FC236}">
                <a16:creationId xmlns:a16="http://schemas.microsoft.com/office/drawing/2014/main" id="{56CEAAE1-B1CF-8861-1FB8-0436ECD961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0133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9ca6226cd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Mention Blackwell</a:t>
            </a:r>
            <a:endParaRPr dirty="0"/>
          </a:p>
        </p:txBody>
      </p:sp>
      <p:sp>
        <p:nvSpPr>
          <p:cNvPr id="215" name="Google Shape;215;g339ca6226cd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9ca6226cd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339ca6226cd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4"/>
          <p:cNvGrpSpPr/>
          <p:nvPr/>
        </p:nvGrpSpPr>
        <p:grpSpPr>
          <a:xfrm>
            <a:off x="1823465" y="163205"/>
            <a:ext cx="1581805" cy="342091"/>
            <a:chOff x="3645356" y="188193"/>
            <a:chExt cx="5677387" cy="1227805"/>
          </a:xfrm>
        </p:grpSpPr>
        <p:pic>
          <p:nvPicPr>
            <p:cNvPr id="66" name="Google Shape;66;p14"/>
            <p:cNvPicPr preferRelativeResize="0"/>
            <p:nvPr/>
          </p:nvPicPr>
          <p:blipFill rotWithShape="1">
            <a:blip r:embed="rId2">
              <a:alphaModFix/>
            </a:blip>
            <a:srcRect l="25667" r="25422" b="25369"/>
            <a:stretch/>
          </p:blipFill>
          <p:spPr>
            <a:xfrm>
              <a:off x="3645356" y="188193"/>
              <a:ext cx="1265256" cy="1227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14"/>
            <p:cNvPicPr preferRelativeResize="0"/>
            <p:nvPr/>
          </p:nvPicPr>
          <p:blipFill rotWithShape="1">
            <a:blip r:embed="rId2">
              <a:alphaModFix/>
            </a:blip>
            <a:srcRect t="80435"/>
            <a:stretch/>
          </p:blipFill>
          <p:spPr>
            <a:xfrm>
              <a:off x="5015386" y="482548"/>
              <a:ext cx="4307357" cy="5359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" name="Google Shape;68;p14"/>
          <p:cNvSpPr/>
          <p:nvPr/>
        </p:nvSpPr>
        <p:spPr>
          <a:xfrm>
            <a:off x="5653737" y="1653177"/>
            <a:ext cx="3490273" cy="3490323"/>
          </a:xfrm>
          <a:prstGeom prst="triangle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6117" y="212211"/>
            <a:ext cx="1325875" cy="22097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>
            <a:spLocks noGrp="1"/>
          </p:cNvSpPr>
          <p:nvPr>
            <p:ph type="subTitle" idx="1"/>
          </p:nvPr>
        </p:nvSpPr>
        <p:spPr>
          <a:xfrm>
            <a:off x="286116" y="2336781"/>
            <a:ext cx="4571811" cy="28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286114" y="1391112"/>
            <a:ext cx="8000670" cy="857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  <a:defRPr sz="2900" b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4"/>
          <p:cNvSpPr/>
          <p:nvPr/>
        </p:nvSpPr>
        <p:spPr>
          <a:xfrm rot="2700024">
            <a:off x="7461825" y="2614213"/>
            <a:ext cx="1213073" cy="1213073"/>
          </a:xfrm>
          <a:prstGeom prst="roundRect">
            <a:avLst>
              <a:gd name="adj" fmla="val 415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4"/>
          <p:cNvSpPr/>
          <p:nvPr/>
        </p:nvSpPr>
        <p:spPr>
          <a:xfrm rot="2700024">
            <a:off x="7104894" y="2891492"/>
            <a:ext cx="646325" cy="662609"/>
          </a:xfrm>
          <a:prstGeom prst="roundRect">
            <a:avLst>
              <a:gd name="adj" fmla="val 838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1348" y="2434954"/>
            <a:ext cx="1836547" cy="1576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95899" y="4503916"/>
            <a:ext cx="260270" cy="22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 descr="A picture containing ax, vector graphics, tool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22972" y="4258967"/>
            <a:ext cx="223066" cy="183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06373" y="4781048"/>
            <a:ext cx="256264" cy="177288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/>
        </p:nvSpPr>
        <p:spPr>
          <a:xfrm>
            <a:off x="6949019" y="4480217"/>
            <a:ext cx="1657355" cy="25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pulp-platform.org</a:t>
            </a:r>
            <a:endParaRPr sz="1100"/>
          </a:p>
        </p:txBody>
      </p:sp>
      <p:sp>
        <p:nvSpPr>
          <p:cNvPr id="79" name="Google Shape;79;p14"/>
          <p:cNvSpPr txBox="1"/>
          <p:nvPr/>
        </p:nvSpPr>
        <p:spPr>
          <a:xfrm>
            <a:off x="7360145" y="4233920"/>
            <a:ext cx="1246228" cy="25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@pulp_platform</a:t>
            </a:r>
            <a:endParaRPr sz="1100"/>
          </a:p>
        </p:txBody>
      </p:sp>
      <p:sp>
        <p:nvSpPr>
          <p:cNvPr id="80" name="Google Shape;80;p14"/>
          <p:cNvSpPr txBox="1"/>
          <p:nvPr/>
        </p:nvSpPr>
        <p:spPr>
          <a:xfrm>
            <a:off x="6573889" y="4726513"/>
            <a:ext cx="2032485" cy="25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youtube.com/pulp_platform</a:t>
            </a:r>
            <a:endParaRPr sz="1100"/>
          </a:p>
        </p:txBody>
      </p:sp>
      <p:sp>
        <p:nvSpPr>
          <p:cNvPr id="81" name="Google Shape;81;p14"/>
          <p:cNvSpPr txBox="1"/>
          <p:nvPr/>
        </p:nvSpPr>
        <p:spPr>
          <a:xfrm>
            <a:off x="286115" y="4412057"/>
            <a:ext cx="4538560" cy="539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PULP Platform</a:t>
            </a:r>
            <a:b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Source Hardware, the way it should be!</a:t>
            </a:r>
            <a:endParaRPr sz="1100"/>
          </a:p>
        </p:txBody>
      </p:sp>
      <p:sp>
        <p:nvSpPr>
          <p:cNvPr id="82" name="Google Shape;82;p14"/>
          <p:cNvSpPr txBox="1">
            <a:spLocks noGrp="1"/>
          </p:cNvSpPr>
          <p:nvPr>
            <p:ph type="body" idx="2"/>
          </p:nvPr>
        </p:nvSpPr>
        <p:spPr>
          <a:xfrm>
            <a:off x="286116" y="2913662"/>
            <a:ext cx="4571811" cy="128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600" b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72575" tIns="36275" rIns="72575" bIns="36275" anchor="t" anchorCtr="0">
            <a:noAutofit/>
          </a:bodyPr>
          <a:lstStyle>
            <a:lvl1pPr lvl="0">
              <a:buNone/>
              <a:defRPr sz="1300">
                <a:solidFill>
                  <a:schemeClr val="accent3"/>
                </a:solidFill>
              </a:defRPr>
            </a:lvl1pPr>
            <a:lvl2pPr lvl="1">
              <a:buNone/>
              <a:defRPr sz="1300">
                <a:solidFill>
                  <a:schemeClr val="accent3"/>
                </a:solidFill>
              </a:defRPr>
            </a:lvl2pPr>
            <a:lvl3pPr lvl="2">
              <a:buNone/>
              <a:defRPr sz="1300">
                <a:solidFill>
                  <a:schemeClr val="accent3"/>
                </a:solidFill>
              </a:defRPr>
            </a:lvl3pPr>
            <a:lvl4pPr lvl="3">
              <a:buNone/>
              <a:defRPr sz="1300">
                <a:solidFill>
                  <a:schemeClr val="accent3"/>
                </a:solidFill>
              </a:defRPr>
            </a:lvl4pPr>
            <a:lvl5pPr lvl="4">
              <a:buNone/>
              <a:defRPr sz="1300">
                <a:solidFill>
                  <a:schemeClr val="accent3"/>
                </a:solidFill>
              </a:defRPr>
            </a:lvl5pPr>
            <a:lvl6pPr lvl="5">
              <a:buNone/>
              <a:defRPr sz="1300">
                <a:solidFill>
                  <a:schemeClr val="accent3"/>
                </a:solidFill>
              </a:defRPr>
            </a:lvl6pPr>
            <a:lvl7pPr lvl="6">
              <a:buNone/>
              <a:defRPr sz="1300">
                <a:solidFill>
                  <a:schemeClr val="accent3"/>
                </a:solidFill>
              </a:defRPr>
            </a:lvl7pPr>
            <a:lvl8pPr lvl="7">
              <a:buNone/>
              <a:defRPr sz="1300">
                <a:solidFill>
                  <a:schemeClr val="accent3"/>
                </a:solidFill>
              </a:defRPr>
            </a:lvl8pPr>
            <a:lvl9pPr lvl="8">
              <a:buNone/>
              <a:defRPr sz="1300">
                <a:solidFill>
                  <a:schemeClr val="accent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ndard Slide">
  <p:cSld name="Standard Slide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body" idx="1"/>
          </p:nvPr>
        </p:nvSpPr>
        <p:spPr>
          <a:xfrm>
            <a:off x="237375" y="742930"/>
            <a:ext cx="8000672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365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400">
                <a:solidFill>
                  <a:schemeClr val="dk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>
                <a:solidFill>
                  <a:schemeClr val="dk1"/>
                </a:solidFill>
              </a:defRPr>
            </a:lvl4pPr>
            <a:lvl5pPr marL="2286000" lvl="4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by-side">
  <p:cSld name="Two-by-side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body" idx="1"/>
          </p:nvPr>
        </p:nvSpPr>
        <p:spPr>
          <a:xfrm>
            <a:off x="237375" y="742930"/>
            <a:ext cx="4000335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2"/>
          </p:nvPr>
        </p:nvSpPr>
        <p:spPr>
          <a:xfrm>
            <a:off x="4237713" y="742930"/>
            <a:ext cx="4000335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plus two">
  <p:cSld name="One plus two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body" idx="1"/>
          </p:nvPr>
        </p:nvSpPr>
        <p:spPr>
          <a:xfrm>
            <a:off x="237378" y="742930"/>
            <a:ext cx="8000670" cy="2000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body" idx="2"/>
          </p:nvPr>
        </p:nvSpPr>
        <p:spPr>
          <a:xfrm>
            <a:off x="237378" y="2745388"/>
            <a:ext cx="4000335" cy="2143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3"/>
          </p:nvPr>
        </p:nvSpPr>
        <p:spPr>
          <a:xfrm>
            <a:off x="4237713" y="2745388"/>
            <a:ext cx="4000335" cy="2143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in-Thick">
  <p:cSld name="Thin-Thic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3094760" y="742930"/>
            <a:ext cx="5143288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body" idx="2"/>
          </p:nvPr>
        </p:nvSpPr>
        <p:spPr>
          <a:xfrm>
            <a:off x="237378" y="742930"/>
            <a:ext cx="2857382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ick-Thin">
  <p:cSld name="Thick-Thin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237378" y="742930"/>
            <a:ext cx="5143288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2"/>
          </p:nvPr>
        </p:nvSpPr>
        <p:spPr>
          <a:xfrm>
            <a:off x="5380666" y="742930"/>
            <a:ext cx="2857382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y-side">
  <p:cSld name="3-by-side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body" idx="1"/>
          </p:nvPr>
        </p:nvSpPr>
        <p:spPr>
          <a:xfrm>
            <a:off x="244543" y="742930"/>
            <a:ext cx="2571644" cy="400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450" tIns="37150" rIns="0" bIns="3627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500"/>
            </a:lvl1pPr>
            <a:lvl2pPr marL="914400" lvl="1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400"/>
            </a:lvl2pPr>
            <a:lvl3pPr marL="1371600" lvl="2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200"/>
            </a:lvl3pPr>
            <a:lvl4pPr marL="1828800" lvl="3" indent="-2857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Char char="•"/>
              <a:defRPr sz="1100"/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2"/>
          </p:nvPr>
        </p:nvSpPr>
        <p:spPr>
          <a:xfrm>
            <a:off x="2959060" y="742930"/>
            <a:ext cx="2571644" cy="400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450" tIns="37150" rIns="0" bIns="3627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500"/>
            </a:lvl1pPr>
            <a:lvl2pPr marL="914400" lvl="1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400"/>
            </a:lvl2pPr>
            <a:lvl3pPr marL="1371600" lvl="2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200"/>
            </a:lvl3pPr>
            <a:lvl4pPr marL="1828800" lvl="3" indent="-2857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Char char="•"/>
              <a:defRPr sz="1100"/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3"/>
          </p:nvPr>
        </p:nvSpPr>
        <p:spPr>
          <a:xfrm>
            <a:off x="5673573" y="742930"/>
            <a:ext cx="2571644" cy="400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450" tIns="37150" rIns="0" bIns="3627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500"/>
            </a:lvl1pPr>
            <a:lvl2pPr marL="914400" lvl="1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400"/>
            </a:lvl2pPr>
            <a:lvl3pPr marL="1371600" lvl="2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200"/>
            </a:lvl3pPr>
            <a:lvl4pPr marL="1828800" lvl="3" indent="-2857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Char char="•"/>
              <a:defRPr sz="1100"/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box">
  <p:cSld name="4-box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body" idx="1"/>
          </p:nvPr>
        </p:nvSpPr>
        <p:spPr>
          <a:xfrm>
            <a:off x="240763" y="742930"/>
            <a:ext cx="4000335" cy="2000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450" tIns="37150" rIns="0" bIns="3627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500"/>
            </a:lvl1pPr>
            <a:lvl2pPr marL="914400" lvl="1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400"/>
            </a:lvl2pPr>
            <a:lvl3pPr marL="1371600" lvl="2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200"/>
            </a:lvl3pPr>
            <a:lvl4pPr marL="1828800" lvl="3" indent="-2857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Char char="•"/>
              <a:defRPr sz="1100"/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body" idx="2"/>
          </p:nvPr>
        </p:nvSpPr>
        <p:spPr>
          <a:xfrm>
            <a:off x="4241101" y="742930"/>
            <a:ext cx="4000335" cy="2000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450" tIns="37150" rIns="0" bIns="3627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500"/>
            </a:lvl1pPr>
            <a:lvl2pPr marL="914400" lvl="1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400"/>
            </a:lvl2pPr>
            <a:lvl3pPr marL="1371600" lvl="2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200"/>
            </a:lvl3pPr>
            <a:lvl4pPr marL="1828800" lvl="3" indent="-2857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Char char="•"/>
              <a:defRPr sz="1100"/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body" idx="3"/>
          </p:nvPr>
        </p:nvSpPr>
        <p:spPr>
          <a:xfrm>
            <a:off x="240763" y="2743126"/>
            <a:ext cx="4000335" cy="2000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450" tIns="37150" rIns="0" bIns="3627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500"/>
            </a:lvl1pPr>
            <a:lvl2pPr marL="914400" lvl="1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400"/>
            </a:lvl2pPr>
            <a:lvl3pPr marL="1371600" lvl="2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200"/>
            </a:lvl3pPr>
            <a:lvl4pPr marL="1828800" lvl="3" indent="-2857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Char char="•"/>
              <a:defRPr sz="1100"/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body" idx="4"/>
          </p:nvPr>
        </p:nvSpPr>
        <p:spPr>
          <a:xfrm>
            <a:off x="4241101" y="2743126"/>
            <a:ext cx="4000335" cy="2000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450" tIns="37150" rIns="0" bIns="3627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500"/>
            </a:lvl1pPr>
            <a:lvl2pPr marL="914400" lvl="1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400"/>
            </a:lvl2pPr>
            <a:lvl3pPr marL="1371600" lvl="2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200"/>
            </a:lvl3pPr>
            <a:lvl4pPr marL="1828800" lvl="3" indent="-2857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Char char="•"/>
              <a:defRPr sz="1100"/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Background">
  <p:cSld name="Title Background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Only">
  <p:cSld name="Background Only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/>
        </p:nvSpPr>
        <p:spPr>
          <a:xfrm>
            <a:off x="748938" y="392233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0" i="0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35" name="Google Shape;135;p23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o Background">
  <p:cSld name="No Background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body" idx="1"/>
          </p:nvPr>
        </p:nvSpPr>
        <p:spPr>
          <a:xfrm>
            <a:off x="237375" y="742930"/>
            <a:ext cx="8000672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365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400">
                <a:solidFill>
                  <a:schemeClr val="dk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>
                <a:solidFill>
                  <a:schemeClr val="dk1"/>
                </a:solidFill>
              </a:defRPr>
            </a:lvl4pPr>
            <a:lvl5pPr marL="2286000" lvl="4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72575" tIns="36275" rIns="72575" bIns="36275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72575" tIns="36275" rIns="72575" bIns="36275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Body Only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body" idx="1"/>
          </p:nvPr>
        </p:nvSpPr>
        <p:spPr>
          <a:xfrm>
            <a:off x="244839" y="284195"/>
            <a:ext cx="8000672" cy="471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Slide 1">
  <p:cSld name="Code Slide 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/>
          <p:nvPr/>
        </p:nvSpPr>
        <p:spPr>
          <a:xfrm>
            <a:off x="4572005" y="0"/>
            <a:ext cx="4572005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50" name="Google Shape;150;p27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body" idx="1"/>
          </p:nvPr>
        </p:nvSpPr>
        <p:spPr>
          <a:xfrm>
            <a:off x="237375" y="742930"/>
            <a:ext cx="4000335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152" name="Google Shape;152;p27"/>
          <p:cNvGrpSpPr/>
          <p:nvPr/>
        </p:nvGrpSpPr>
        <p:grpSpPr>
          <a:xfrm>
            <a:off x="8255524" y="66639"/>
            <a:ext cx="827065" cy="722093"/>
            <a:chOff x="10401089" y="83956"/>
            <a:chExt cx="1042015" cy="909748"/>
          </a:xfrm>
        </p:grpSpPr>
        <p:sp>
          <p:nvSpPr>
            <p:cNvPr id="153" name="Google Shape;153;p27"/>
            <p:cNvSpPr/>
            <p:nvPr/>
          </p:nvSpPr>
          <p:spPr>
            <a:xfrm rot="2700000">
              <a:off x="10475317" y="359629"/>
              <a:ext cx="358403" cy="358403"/>
            </a:xfrm>
            <a:prstGeom prst="roundRect">
              <a:avLst>
                <a:gd name="adj" fmla="val 523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54" name="Google Shape;154;p27"/>
            <p:cNvSpPr/>
            <p:nvPr/>
          </p:nvSpPr>
          <p:spPr>
            <a:xfrm rot="2700000">
              <a:off x="10666586" y="217186"/>
              <a:ext cx="643289" cy="643289"/>
            </a:xfrm>
            <a:prstGeom prst="roundRect">
              <a:avLst>
                <a:gd name="adj" fmla="val 523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pic>
          <p:nvPicPr>
            <p:cNvPr id="155" name="Google Shape;155;p2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0460009" y="140930"/>
              <a:ext cx="927344" cy="7958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6" name="Google Shape;156;p27"/>
          <p:cNvSpPr txBox="1">
            <a:spLocks noGrp="1"/>
          </p:cNvSpPr>
          <p:nvPr>
            <p:ph type="body" idx="2"/>
          </p:nvPr>
        </p:nvSpPr>
        <p:spPr>
          <a:xfrm>
            <a:off x="4572005" y="742930"/>
            <a:ext cx="4576563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1450" tIns="200025" rIns="0" bIns="36275" anchor="t" anchorCtr="0">
            <a:noAutofit/>
          </a:bodyPr>
          <a:lstStyle>
            <a:lvl1pPr marL="457200" lvl="0" indent="-228600" algn="l">
              <a:lnSpc>
                <a:spcPct val="55555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  <a:defRPr sz="1400" b="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72575" tIns="36275" rIns="72575" bIns="36275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Slide 2">
  <p:cSld name="Code Slide 2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/>
          <p:nvPr/>
        </p:nvSpPr>
        <p:spPr>
          <a:xfrm>
            <a:off x="4572005" y="0"/>
            <a:ext cx="457200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8"/>
          <p:cNvSpPr txBox="1">
            <a:spLocks noGrp="1"/>
          </p:cNvSpPr>
          <p:nvPr>
            <p:ph type="body" idx="1"/>
          </p:nvPr>
        </p:nvSpPr>
        <p:spPr>
          <a:xfrm>
            <a:off x="237375" y="742930"/>
            <a:ext cx="4000335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162" name="Google Shape;162;p28"/>
          <p:cNvGrpSpPr/>
          <p:nvPr/>
        </p:nvGrpSpPr>
        <p:grpSpPr>
          <a:xfrm>
            <a:off x="8255524" y="66639"/>
            <a:ext cx="827065" cy="722093"/>
            <a:chOff x="10401089" y="83956"/>
            <a:chExt cx="1042015" cy="909748"/>
          </a:xfrm>
        </p:grpSpPr>
        <p:sp>
          <p:nvSpPr>
            <p:cNvPr id="163" name="Google Shape;163;p28"/>
            <p:cNvSpPr/>
            <p:nvPr/>
          </p:nvSpPr>
          <p:spPr>
            <a:xfrm rot="2700000">
              <a:off x="10475317" y="359629"/>
              <a:ext cx="358403" cy="358403"/>
            </a:xfrm>
            <a:prstGeom prst="roundRect">
              <a:avLst>
                <a:gd name="adj" fmla="val 523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64" name="Google Shape;164;p28"/>
            <p:cNvSpPr/>
            <p:nvPr/>
          </p:nvSpPr>
          <p:spPr>
            <a:xfrm rot="2700000">
              <a:off x="10666586" y="217186"/>
              <a:ext cx="643289" cy="643289"/>
            </a:xfrm>
            <a:prstGeom prst="roundRect">
              <a:avLst>
                <a:gd name="adj" fmla="val 523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pic>
          <p:nvPicPr>
            <p:cNvPr id="165" name="Google Shape;165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0460009" y="140930"/>
              <a:ext cx="927344" cy="7958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6" name="Google Shape;166;p28"/>
          <p:cNvSpPr txBox="1">
            <a:spLocks noGrp="1"/>
          </p:cNvSpPr>
          <p:nvPr>
            <p:ph type="body" idx="2"/>
          </p:nvPr>
        </p:nvSpPr>
        <p:spPr>
          <a:xfrm>
            <a:off x="4572005" y="742930"/>
            <a:ext cx="4576563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1450" tIns="200025" rIns="0" bIns="36275" anchor="t" anchorCtr="0">
            <a:noAutofit/>
          </a:bodyPr>
          <a:lstStyle>
            <a:lvl1pPr marL="457200" lvl="0" indent="-228600" algn="l">
              <a:lnSpc>
                <a:spcPct val="55555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  <a:defRPr sz="1400" b="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72575" tIns="36275" rIns="72575" bIns="36275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mpty White">
  <p:cSld name="Empty White">
    <p:bg>
      <p:bgPr>
        <a:solidFill>
          <a:schemeClr val="lt2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72575" tIns="36275" rIns="72575" bIns="36275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mpty Black">
  <p:cSld name="Empty Black">
    <p:bg>
      <p:bgPr>
        <a:solidFill>
          <a:schemeClr val="dk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72575" tIns="36275" rIns="72575" bIns="36275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+ Q&amp;A">
  <p:cSld name="Thank you + Q&amp;A">
    <p:bg>
      <p:bgPr>
        <a:solidFill>
          <a:srgbClr val="B4B4B6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/>
        </p:nvSpPr>
        <p:spPr>
          <a:xfrm>
            <a:off x="1532192" y="1567205"/>
            <a:ext cx="2474929" cy="659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0" i="0" u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 sz="1100"/>
          </a:p>
        </p:txBody>
      </p:sp>
      <p:sp>
        <p:nvSpPr>
          <p:cNvPr id="174" name="Google Shape;174;p31"/>
          <p:cNvSpPr/>
          <p:nvPr/>
        </p:nvSpPr>
        <p:spPr>
          <a:xfrm>
            <a:off x="5152847" y="1180109"/>
            <a:ext cx="2574971" cy="2575008"/>
          </a:xfrm>
          <a:custGeom>
            <a:avLst/>
            <a:gdLst/>
            <a:ahLst/>
            <a:cxnLst/>
            <a:rect l="l" t="t" r="r" b="b"/>
            <a:pathLst>
              <a:path w="158750" h="158750" extrusionOk="0">
                <a:moveTo>
                  <a:pt x="8255" y="0"/>
                </a:moveTo>
                <a:cubicBezTo>
                  <a:pt x="3810" y="0"/>
                  <a:pt x="0" y="3810"/>
                  <a:pt x="0" y="8255"/>
                </a:cubicBezTo>
                <a:lnTo>
                  <a:pt x="0" y="119380"/>
                </a:lnTo>
                <a:lnTo>
                  <a:pt x="31750" y="87630"/>
                </a:lnTo>
                <a:lnTo>
                  <a:pt x="111125" y="87630"/>
                </a:lnTo>
                <a:cubicBezTo>
                  <a:pt x="115570" y="87630"/>
                  <a:pt x="119380" y="83820"/>
                  <a:pt x="119380" y="79375"/>
                </a:cubicBezTo>
                <a:lnTo>
                  <a:pt x="119380" y="8255"/>
                </a:lnTo>
                <a:cubicBezTo>
                  <a:pt x="119380" y="3810"/>
                  <a:pt x="115570" y="0"/>
                  <a:pt x="111125" y="0"/>
                </a:cubicBezTo>
                <a:close/>
                <a:moveTo>
                  <a:pt x="135255" y="31750"/>
                </a:moveTo>
                <a:lnTo>
                  <a:pt x="135255" y="103505"/>
                </a:lnTo>
                <a:lnTo>
                  <a:pt x="31750" y="103505"/>
                </a:lnTo>
                <a:lnTo>
                  <a:pt x="31750" y="119380"/>
                </a:lnTo>
                <a:cubicBezTo>
                  <a:pt x="31750" y="123190"/>
                  <a:pt x="35560" y="127000"/>
                  <a:pt x="40005" y="127000"/>
                </a:cubicBezTo>
                <a:lnTo>
                  <a:pt x="127000" y="127000"/>
                </a:lnTo>
                <a:lnTo>
                  <a:pt x="158750" y="158750"/>
                </a:lnTo>
                <a:lnTo>
                  <a:pt x="158750" y="40005"/>
                </a:lnTo>
                <a:cubicBezTo>
                  <a:pt x="158750" y="35560"/>
                  <a:pt x="154940" y="31750"/>
                  <a:pt x="151130" y="3175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72575" tIns="72575" rIns="72575" bIns="72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31"/>
          <p:cNvSpPr txBox="1"/>
          <p:nvPr/>
        </p:nvSpPr>
        <p:spPr>
          <a:xfrm>
            <a:off x="5545468" y="1591635"/>
            <a:ext cx="1160552" cy="610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i="0" u="none">
                <a:solidFill>
                  <a:srgbClr val="B4B4B6"/>
                </a:solidFill>
                <a:latin typeface="Calibri"/>
                <a:ea typeface="Calibri"/>
                <a:cs typeface="Calibri"/>
                <a:sym typeface="Calibri"/>
              </a:rPr>
              <a:t>Q&amp;A</a:t>
            </a:r>
            <a:endParaRPr sz="1100"/>
          </a:p>
        </p:txBody>
      </p:sp>
      <p:sp>
        <p:nvSpPr>
          <p:cNvPr id="176" name="Google Shape;176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72575" tIns="36275" rIns="72575" bIns="36275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 rot="-5400000">
            <a:off x="8255518" y="5"/>
            <a:ext cx="888498" cy="888486"/>
          </a:xfrm>
          <a:prstGeom prst="triangle">
            <a:avLst>
              <a:gd name="adj" fmla="val 100000"/>
            </a:avLst>
          </a:prstGeom>
          <a:solidFill>
            <a:srgbClr val="16863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  <a:defRPr sz="29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237378" y="743510"/>
            <a:ext cx="8000672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marR="0" lvl="0" indent="-3365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/>
          <p:nvPr/>
        </p:nvSpPr>
        <p:spPr>
          <a:xfrm>
            <a:off x="5613176" y="372158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5" name="Google Shape;55;p13"/>
          <p:cNvSpPr/>
          <p:nvPr/>
        </p:nvSpPr>
        <p:spPr>
          <a:xfrm rot="2700024">
            <a:off x="8314439" y="285449"/>
            <a:ext cx="284473" cy="284473"/>
          </a:xfrm>
          <a:prstGeom prst="roundRect">
            <a:avLst>
              <a:gd name="adj" fmla="val 523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6" name="Google Shape;56;p13"/>
          <p:cNvSpPr/>
          <p:nvPr/>
        </p:nvSpPr>
        <p:spPr>
          <a:xfrm rot="2700024">
            <a:off x="8466252" y="172389"/>
            <a:ext cx="510593" cy="510593"/>
          </a:xfrm>
          <a:prstGeom prst="roundRect">
            <a:avLst>
              <a:gd name="adj" fmla="val 523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302290" y="111860"/>
            <a:ext cx="736049" cy="631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237378" y="4887852"/>
            <a:ext cx="877914" cy="146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13"/>
          <p:cNvGrpSpPr/>
          <p:nvPr/>
        </p:nvGrpSpPr>
        <p:grpSpPr>
          <a:xfrm>
            <a:off x="1218693" y="4855937"/>
            <a:ext cx="1063846" cy="230074"/>
            <a:chOff x="3645356" y="188193"/>
            <a:chExt cx="5677387" cy="1227805"/>
          </a:xfrm>
        </p:grpSpPr>
        <p:pic>
          <p:nvPicPr>
            <p:cNvPr id="60" name="Google Shape;60;p13"/>
            <p:cNvPicPr preferRelativeResize="0"/>
            <p:nvPr/>
          </p:nvPicPr>
          <p:blipFill rotWithShape="1">
            <a:blip r:embed="rId22">
              <a:alphaModFix/>
            </a:blip>
            <a:srcRect l="25667" r="25422" b="25369"/>
            <a:stretch/>
          </p:blipFill>
          <p:spPr>
            <a:xfrm>
              <a:off x="3645356" y="188193"/>
              <a:ext cx="1265256" cy="1227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13"/>
            <p:cNvPicPr preferRelativeResize="0"/>
            <p:nvPr/>
          </p:nvPicPr>
          <p:blipFill rotWithShape="1">
            <a:blip r:embed="rId22">
              <a:alphaModFix/>
            </a:blip>
            <a:srcRect t="80435"/>
            <a:stretch/>
          </p:blipFill>
          <p:spPr>
            <a:xfrm>
              <a:off x="5015386" y="482548"/>
              <a:ext cx="4307357" cy="5359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" name="Google Shape;62;p13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>
            <a:spLocks noGrp="1"/>
          </p:cNvSpPr>
          <p:nvPr>
            <p:ph type="subTitle" idx="1"/>
          </p:nvPr>
        </p:nvSpPr>
        <p:spPr>
          <a:xfrm>
            <a:off x="286116" y="2364675"/>
            <a:ext cx="4571811" cy="28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"/>
              <a:t>Integrated Systems Laboratory (ETH Zürich)</a:t>
            </a:r>
            <a:endParaRPr/>
          </a:p>
        </p:txBody>
      </p:sp>
      <p:sp>
        <p:nvSpPr>
          <p:cNvPr id="182" name="Google Shape;182;p32"/>
          <p:cNvSpPr txBox="1">
            <a:spLocks noGrp="1"/>
          </p:cNvSpPr>
          <p:nvPr>
            <p:ph type="title"/>
          </p:nvPr>
        </p:nvSpPr>
        <p:spPr>
          <a:xfrm>
            <a:off x="286114" y="1533984"/>
            <a:ext cx="8000670" cy="8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</a:pPr>
            <a:r>
              <a:rPr lang="en" dirty="0" err="1"/>
              <a:t>QuantSparse</a:t>
            </a:r>
            <a:r>
              <a:rPr lang="en" dirty="0"/>
              <a:t> 3D Biweekly 2025-03-04</a:t>
            </a:r>
            <a:endParaRPr dirty="0"/>
          </a:p>
        </p:txBody>
      </p:sp>
      <p:sp>
        <p:nvSpPr>
          <p:cNvPr id="183" name="Google Shape;183;p32"/>
          <p:cNvSpPr txBox="1">
            <a:spLocks noGrp="1"/>
          </p:cNvSpPr>
          <p:nvPr>
            <p:ph type="body" idx="2"/>
          </p:nvPr>
        </p:nvSpPr>
        <p:spPr>
          <a:xfrm>
            <a:off x="286116" y="2952542"/>
            <a:ext cx="4571811" cy="128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solidFill>
                  <a:srgbClr val="168638"/>
                </a:solidFill>
                <a:latin typeface="Calibri"/>
                <a:ea typeface="Calibri"/>
                <a:cs typeface="Calibri"/>
                <a:sym typeface="Calibri"/>
              </a:rPr>
              <a:t>Bowen Wang</a:t>
            </a:r>
            <a:r>
              <a:rPr lang="en">
                <a:solidFill>
                  <a:srgbClr val="168638"/>
                </a:solidFill>
              </a:rPr>
              <a:t>          </a:t>
            </a:r>
            <a:r>
              <a:rPr lang="en">
                <a:solidFill>
                  <a:srgbClr val="000000"/>
                </a:solidFill>
              </a:rPr>
              <a:t>bowwang@iis.ee.ethz.ch</a:t>
            </a:r>
            <a:br>
              <a:rPr lang="en" b="1">
                <a:latin typeface="Calibri"/>
                <a:ea typeface="Calibri"/>
                <a:cs typeface="Calibri"/>
                <a:sym typeface="Calibri"/>
              </a:rPr>
            </a:br>
            <a:r>
              <a:rPr lang="en" b="1">
                <a:latin typeface="Calibri"/>
                <a:ea typeface="Calibri"/>
                <a:cs typeface="Calibri"/>
                <a:sym typeface="Calibri"/>
              </a:rPr>
              <a:t>Paul Scheffler</a:t>
            </a:r>
            <a:r>
              <a:rPr lang="en"/>
              <a:t>         </a:t>
            </a:r>
            <a:r>
              <a:rPr lang="en">
                <a:solidFill>
                  <a:schemeClr val="dk1"/>
                </a:solidFill>
              </a:rPr>
              <a:t>paulsc@iis.ee.ethz.ch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Luca Benini</a:t>
            </a:r>
            <a:r>
              <a:rPr lang="en" b="1"/>
              <a:t>             </a:t>
            </a:r>
            <a:r>
              <a:rPr lang="en">
                <a:solidFill>
                  <a:schemeClr val="dk1"/>
                </a:solidFill>
              </a:rPr>
              <a:t>lbenini@iis.ee.ethz.ch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4" name="Google Shape;184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72575" tIns="36275" rIns="72575" bIns="36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>
          <a:extLst>
            <a:ext uri="{FF2B5EF4-FFF2-40B4-BE49-F238E27FC236}">
              <a16:creationId xmlns:a16="http://schemas.microsoft.com/office/drawing/2014/main" id="{B87FB172-1D54-587F-59EE-4A83AEFAC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>
            <a:extLst>
              <a:ext uri="{FF2B5EF4-FFF2-40B4-BE49-F238E27FC236}">
                <a16:creationId xmlns:a16="http://schemas.microsoft.com/office/drawing/2014/main" id="{48102B57-4324-4E17-FF64-0F7BC308A1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7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</a:pPr>
            <a:r>
              <a:rPr lang="en"/>
              <a:t>Fine-Grain Approaches</a:t>
            </a:r>
            <a:endParaRPr/>
          </a:p>
        </p:txBody>
      </p:sp>
      <p:sp>
        <p:nvSpPr>
          <p:cNvPr id="229" name="Google Shape;229;p37">
            <a:extLst>
              <a:ext uri="{FF2B5EF4-FFF2-40B4-BE49-F238E27FC236}">
                <a16:creationId xmlns:a16="http://schemas.microsoft.com/office/drawing/2014/main" id="{0DB88DF5-C4EC-AB42-BED4-9984FB472B17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1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QuantSparse 3D - Bowen Wang, Paul Scheffler</a:t>
            </a:r>
            <a:endParaRPr/>
          </a:p>
        </p:txBody>
      </p:sp>
      <p:sp>
        <p:nvSpPr>
          <p:cNvPr id="230" name="Google Shape;230;p37">
            <a:extLst>
              <a:ext uri="{FF2B5EF4-FFF2-40B4-BE49-F238E27FC236}">
                <a16:creationId xmlns:a16="http://schemas.microsoft.com/office/drawing/2014/main" id="{6879092A-03C2-1E3F-AC4B-5E7864949C1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31" name="Google Shape;231;p37">
            <a:extLst>
              <a:ext uri="{FF2B5EF4-FFF2-40B4-BE49-F238E27FC236}">
                <a16:creationId xmlns:a16="http://schemas.microsoft.com/office/drawing/2014/main" id="{6F89B3C1-CC81-6E8D-86C6-82C292E6AA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324" y="742925"/>
            <a:ext cx="4821425" cy="4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/>
          <a:p>
            <a:pPr marL="371475" lvl="0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dirty="0"/>
              <a:t>Observations</a:t>
            </a:r>
          </a:p>
          <a:p>
            <a:pPr marL="828675" lvl="1" indent="-279400">
              <a:lnSpc>
                <a:spcPct val="120000"/>
              </a:lnSpc>
              <a:spcBef>
                <a:spcPts val="0"/>
              </a:spcBef>
              <a:buSzPts val="1700"/>
            </a:pPr>
            <a:r>
              <a:rPr lang="en-US" b="1" dirty="0"/>
              <a:t>Wanda</a:t>
            </a:r>
            <a:r>
              <a:rPr lang="en" altLang="zh-CN" baseline="30000" dirty="0"/>
              <a:t> [10]</a:t>
            </a:r>
            <a:r>
              <a:rPr lang="en-US" b="1" dirty="0"/>
              <a:t> and </a:t>
            </a:r>
            <a:r>
              <a:rPr lang="en-US" b="1" dirty="0" err="1"/>
              <a:t>SparseGPT</a:t>
            </a:r>
            <a:r>
              <a:rPr lang="en" altLang="zh-CN" baseline="30000" dirty="0"/>
              <a:t> [11]</a:t>
            </a:r>
            <a:r>
              <a:rPr lang="en-US" b="1" dirty="0"/>
              <a:t> </a:t>
            </a:r>
            <a:r>
              <a:rPr lang="en-US" dirty="0"/>
              <a:t>are</a:t>
            </a:r>
            <a:r>
              <a:rPr lang="en-US" b="1" dirty="0"/>
              <a:t> </a:t>
            </a:r>
            <a:r>
              <a:rPr lang="en-US" dirty="0"/>
              <a:t>trained for unstructured sparsity format but </a:t>
            </a:r>
            <a:r>
              <a:rPr lang="en-US" dirty="0">
                <a:sym typeface="Wingdings" pitchFamily="2" charset="2"/>
              </a:rPr>
              <a:t>adapted to 2:4 structured format for GPU acceleration</a:t>
            </a:r>
          </a:p>
          <a:p>
            <a:pPr marL="1285875" lvl="2" indent="-279400">
              <a:lnSpc>
                <a:spcPct val="120000"/>
              </a:lnSpc>
              <a:spcBef>
                <a:spcPts val="0"/>
              </a:spcBef>
              <a:buSzPts val="1700"/>
            </a:pPr>
            <a:r>
              <a:rPr lang="en-US" b="1" dirty="0">
                <a:sym typeface="Wingdings" pitchFamily="2" charset="2"/>
              </a:rPr>
              <a:t>Adaptation incurs accuracy loss</a:t>
            </a:r>
          </a:p>
          <a:p>
            <a:pPr marL="828675" lvl="1" indent="-279400">
              <a:lnSpc>
                <a:spcPct val="120000"/>
              </a:lnSpc>
              <a:spcBef>
                <a:spcPts val="0"/>
              </a:spcBef>
              <a:buSzPts val="1700"/>
            </a:pPr>
            <a:r>
              <a:rPr lang="en-US" b="1" dirty="0" err="1">
                <a:sym typeface="Wingdings" pitchFamily="2" charset="2"/>
              </a:rPr>
              <a:t>SuPar</a:t>
            </a:r>
            <a:r>
              <a:rPr lang="en" altLang="zh-CN" baseline="30000" dirty="0"/>
              <a:t> [12]</a:t>
            </a:r>
            <a:r>
              <a:rPr lang="en-US" b="1" dirty="0">
                <a:sym typeface="Wingdings" pitchFamily="2" charset="2"/>
              </a:rPr>
              <a:t> and </a:t>
            </a:r>
            <a:r>
              <a:rPr lang="en-US" b="1" dirty="0" err="1">
                <a:sym typeface="Wingdings" pitchFamily="2" charset="2"/>
              </a:rPr>
              <a:t>SpQR</a:t>
            </a:r>
            <a:r>
              <a:rPr lang="en" altLang="zh-CN" baseline="30000" dirty="0"/>
              <a:t> [13]</a:t>
            </a:r>
            <a:r>
              <a:rPr lang="en-US" altLang="zh-CN" b="1" dirty="0"/>
              <a:t>: highly sparse models</a:t>
            </a:r>
          </a:p>
          <a:p>
            <a:pPr marL="1285875" lvl="2" indent="-279400">
              <a:lnSpc>
                <a:spcPct val="120000"/>
              </a:lnSpc>
              <a:spcBef>
                <a:spcPts val="0"/>
              </a:spcBef>
              <a:buSzPts val="1700"/>
            </a:pPr>
            <a:r>
              <a:rPr lang="en-US" dirty="0">
                <a:sym typeface="Wingdings" pitchFamily="2" charset="2"/>
              </a:rPr>
              <a:t>Unable to adapt structured sparsity format</a:t>
            </a:r>
          </a:p>
          <a:p>
            <a:pPr marL="1285875" lvl="2" indent="-279400">
              <a:lnSpc>
                <a:spcPct val="120000"/>
              </a:lnSpc>
              <a:spcBef>
                <a:spcPts val="0"/>
              </a:spcBef>
              <a:buSzPts val="1700"/>
            </a:pPr>
            <a:r>
              <a:rPr lang="en-US" dirty="0">
                <a:sym typeface="Wingdings" pitchFamily="2" charset="2"/>
              </a:rPr>
              <a:t>Supported </a:t>
            </a:r>
            <a:r>
              <a:rPr lang="en-US" dirty="0" err="1">
                <a:sym typeface="Wingdings" pitchFamily="2" charset="2"/>
              </a:rPr>
              <a:t>SoA</a:t>
            </a:r>
            <a:r>
              <a:rPr lang="en-US" dirty="0">
                <a:sym typeface="Wingdings" pitchFamily="2" charset="2"/>
              </a:rPr>
              <a:t> commercial platforms: </a:t>
            </a:r>
          </a:p>
          <a:p>
            <a:pPr marL="1743075" lvl="3" indent="-279400">
              <a:lnSpc>
                <a:spcPct val="120000"/>
              </a:lnSpc>
              <a:buSzPts val="1700"/>
            </a:pPr>
            <a:r>
              <a:rPr lang="en-US" sz="1400" b="1" dirty="0" err="1">
                <a:sym typeface="Wingdings" pitchFamily="2" charset="2"/>
              </a:rPr>
              <a:t>Groq</a:t>
            </a:r>
            <a:r>
              <a:rPr lang="en-US" sz="1400" b="1" dirty="0">
                <a:sym typeface="Wingdings" pitchFamily="2" charset="2"/>
              </a:rPr>
              <a:t> </a:t>
            </a:r>
            <a:r>
              <a:rPr lang="en-US" sz="1400" i="1" dirty="0" err="1">
                <a:sym typeface="Wingdings" pitchFamily="2" charset="2"/>
              </a:rPr>
              <a:t>Groqchip</a:t>
            </a:r>
            <a:endParaRPr lang="en-US" sz="1400" i="1" dirty="0">
              <a:sym typeface="Wingdings" pitchFamily="2" charset="2"/>
            </a:endParaRPr>
          </a:p>
          <a:p>
            <a:pPr marL="1743075" lvl="3" indent="-279400">
              <a:lnSpc>
                <a:spcPct val="120000"/>
              </a:lnSpc>
              <a:buSzPts val="1700"/>
            </a:pPr>
            <a:r>
              <a:rPr lang="en-US" sz="1400" b="1" dirty="0" err="1">
                <a:sym typeface="Wingdings" pitchFamily="2" charset="2"/>
              </a:rPr>
              <a:t>Tenstorrent</a:t>
            </a:r>
            <a:r>
              <a:rPr lang="en-US" sz="1400" b="1" dirty="0">
                <a:sym typeface="Wingdings" pitchFamily="2" charset="2"/>
              </a:rPr>
              <a:t> </a:t>
            </a:r>
            <a:r>
              <a:rPr lang="en-US" sz="1400" i="1" dirty="0">
                <a:sym typeface="Wingdings" pitchFamily="2" charset="2"/>
              </a:rPr>
              <a:t>Blackhole</a:t>
            </a:r>
          </a:p>
          <a:p>
            <a:pPr marL="1743075" lvl="3" indent="-279400">
              <a:lnSpc>
                <a:spcPct val="120000"/>
              </a:lnSpc>
              <a:buSzPts val="1700"/>
            </a:pPr>
            <a:r>
              <a:rPr lang="en-US" sz="1400" b="1" dirty="0" err="1">
                <a:sym typeface="Wingdings" pitchFamily="2" charset="2"/>
              </a:rPr>
              <a:t>SambaNova</a:t>
            </a:r>
            <a:r>
              <a:rPr lang="en-US" sz="1400" b="1" dirty="0">
                <a:sym typeface="Wingdings" pitchFamily="2" charset="2"/>
              </a:rPr>
              <a:t> </a:t>
            </a:r>
            <a:r>
              <a:rPr lang="en-US" sz="1400" i="1" dirty="0">
                <a:sym typeface="Wingdings" pitchFamily="2" charset="2"/>
              </a:rPr>
              <a:t>SN40L</a:t>
            </a:r>
          </a:p>
          <a:p>
            <a:pPr marL="1743075" lvl="3" indent="-279400">
              <a:lnSpc>
                <a:spcPct val="120000"/>
              </a:lnSpc>
              <a:buSzPts val="1700"/>
            </a:pPr>
            <a:r>
              <a:rPr lang="en-US" sz="1400" b="1" dirty="0">
                <a:sym typeface="Wingdings" pitchFamily="2" charset="2"/>
              </a:rPr>
              <a:t>Cerebras </a:t>
            </a:r>
            <a:r>
              <a:rPr lang="en-US" sz="1400" i="1" dirty="0">
                <a:sym typeface="Wingdings" pitchFamily="2" charset="2"/>
              </a:rPr>
              <a:t>WSE-3</a:t>
            </a:r>
          </a:p>
          <a:p>
            <a:pPr marL="828675" lvl="1" indent="-279400">
              <a:lnSpc>
                <a:spcPct val="120000"/>
              </a:lnSpc>
              <a:spcBef>
                <a:spcPts val="0"/>
              </a:spcBef>
              <a:buSzPts val="1700"/>
            </a:pPr>
            <a:endParaRPr b="1"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32" name="Google Shape;232;p37">
            <a:extLst>
              <a:ext uri="{FF2B5EF4-FFF2-40B4-BE49-F238E27FC236}">
                <a16:creationId xmlns:a16="http://schemas.microsoft.com/office/drawing/2014/main" id="{E80BFC76-E831-1EF1-A27C-939E1CF5D8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9609" t="20678"/>
          <a:stretch/>
        </p:blipFill>
        <p:spPr>
          <a:xfrm>
            <a:off x="4905750" y="799025"/>
            <a:ext cx="3687074" cy="1486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7">
            <a:extLst>
              <a:ext uri="{FF2B5EF4-FFF2-40B4-BE49-F238E27FC236}">
                <a16:creationId xmlns:a16="http://schemas.microsoft.com/office/drawing/2014/main" id="{1614488A-0F48-487E-51FF-F13EDED643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4425" y="2356325"/>
            <a:ext cx="3687076" cy="15950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34;p37">
            <a:extLst>
              <a:ext uri="{FF2B5EF4-FFF2-40B4-BE49-F238E27FC236}">
                <a16:creationId xmlns:a16="http://schemas.microsoft.com/office/drawing/2014/main" id="{0A3A4E1A-A812-B188-E071-890F177ED1D7}"/>
              </a:ext>
            </a:extLst>
          </p:cNvPr>
          <p:cNvSpPr/>
          <p:nvPr/>
        </p:nvSpPr>
        <p:spPr>
          <a:xfrm>
            <a:off x="4905750" y="4005100"/>
            <a:ext cx="3817500" cy="8124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Calibri"/>
                <a:ea typeface="Calibri"/>
                <a:cs typeface="Calibri"/>
                <a:sym typeface="Calibri"/>
              </a:rPr>
              <a:t>Hardware Support for </a:t>
            </a:r>
            <a:br>
              <a:rPr lang="en" sz="1500" b="1">
                <a:latin typeface="Calibri"/>
                <a:ea typeface="Calibri"/>
                <a:cs typeface="Calibri"/>
                <a:sym typeface="Calibri"/>
              </a:rPr>
            </a:br>
            <a:r>
              <a:rPr lang="en" sz="15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Unstructured Sparse Weight Streaming</a:t>
            </a:r>
            <a:endParaRPr sz="15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93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8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7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</a:pPr>
            <a:r>
              <a:rPr lang="en" dirty="0"/>
              <a:t>Takeaways</a:t>
            </a:r>
            <a:endParaRPr dirty="0"/>
          </a:p>
        </p:txBody>
      </p:sp>
      <p:sp>
        <p:nvSpPr>
          <p:cNvPr id="240" name="Google Shape;240;p38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1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QuantSparse 3D - Bowen Wang, Paul Scheffler</a:t>
            </a:r>
            <a:endParaRPr/>
          </a:p>
        </p:txBody>
      </p:sp>
      <p:sp>
        <p:nvSpPr>
          <p:cNvPr id="241" name="Google Shape;241;p38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aphicFrame>
        <p:nvGraphicFramePr>
          <p:cNvPr id="242" name="Google Shape;242;p38"/>
          <p:cNvGraphicFramePr/>
          <p:nvPr/>
        </p:nvGraphicFramePr>
        <p:xfrm>
          <a:off x="891175" y="935900"/>
          <a:ext cx="7239000" cy="3535560"/>
        </p:xfrm>
        <a:graphic>
          <a:graphicData uri="http://schemas.openxmlformats.org/drawingml/2006/table">
            <a:tbl>
              <a:tblPr>
                <a:noFill/>
                <a:tableStyleId>{90EF3602-E09C-4FB3-88FD-0AF07CCC1424}</a:tableStyleId>
              </a:tblPr>
              <a:tblGrid>
                <a:gridCol w="163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9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0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i="1"/>
                        <a:t>Activation Sparsity</a:t>
                      </a:r>
                      <a:endParaRPr sz="1600" b="1" i="1"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i="1"/>
                        <a:t>Weight Sparsity</a:t>
                      </a:r>
                      <a:endParaRPr sz="1600" b="1" i="1"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i="1"/>
                        <a:t>Coarse-Grain</a:t>
                      </a:r>
                      <a:endParaRPr sz="1600" b="1" i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 b="1"/>
                        <a:t>SparseMoE</a:t>
                      </a:r>
                      <a:endParaRPr b="1"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 b="1"/>
                        <a:t>DeepSeekMoE</a:t>
                      </a:r>
                      <a:endParaRPr b="1"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 b="1"/>
                        <a:t>IST</a:t>
                      </a:r>
                      <a:endParaRPr b="1"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 b="1"/>
                        <a:t>MoH</a:t>
                      </a:r>
                      <a:endParaRPr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 dirty="0" err="1"/>
                        <a:t>ShortGPT</a:t>
                      </a:r>
                      <a:endParaRPr dirty="0"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 dirty="0"/>
                        <a:t>Attention head pruning</a:t>
                      </a:r>
                      <a:endParaRPr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i="1"/>
                        <a:t>Medium-Grain</a:t>
                      </a:r>
                      <a:endParaRPr sz="1600" b="1" i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 b="1" dirty="0"/>
                        <a:t>Deja Vu</a:t>
                      </a:r>
                      <a:endParaRPr b="1" dirty="0"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 b="1" dirty="0"/>
                        <a:t>Top-k/Top-Theta</a:t>
                      </a:r>
                      <a:endParaRPr b="1" dirty="0"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 b="1" dirty="0"/>
                        <a:t>Native Sparse Attention</a:t>
                      </a:r>
                      <a:endParaRPr b="1" dirty="0"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 b="1" dirty="0"/>
                        <a:t>Quest</a:t>
                      </a:r>
                      <a:endParaRPr b="1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i="1"/>
                        <a:t>Fine-Grain</a:t>
                      </a:r>
                      <a:endParaRPr sz="1600" b="1" i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 b="1" dirty="0"/>
                        <a:t>Wanda</a:t>
                      </a:r>
                      <a:endParaRPr b="1" dirty="0"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 b="1" dirty="0" err="1"/>
                        <a:t>SuPar</a:t>
                      </a:r>
                      <a:endParaRPr b="1" dirty="0"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 b="1" dirty="0" err="1"/>
                        <a:t>SparseGPT</a:t>
                      </a:r>
                      <a:endParaRPr b="1" dirty="0"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 b="1" dirty="0" err="1"/>
                        <a:t>SpQR</a:t>
                      </a:r>
                      <a:endParaRPr b="1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Arc 41">
            <a:extLst>
              <a:ext uri="{FF2B5EF4-FFF2-40B4-BE49-F238E27FC236}">
                <a16:creationId xmlns:a16="http://schemas.microsoft.com/office/drawing/2014/main" id="{4ED11FF9-E781-18AC-E1D0-C82E963B997E}"/>
              </a:ext>
            </a:extLst>
          </p:cNvPr>
          <p:cNvSpPr/>
          <p:nvPr/>
        </p:nvSpPr>
        <p:spPr>
          <a:xfrm rot="16591346">
            <a:off x="4718660" y="1287218"/>
            <a:ext cx="1420220" cy="3386920"/>
          </a:xfrm>
          <a:custGeom>
            <a:avLst/>
            <a:gdLst>
              <a:gd name="connsiteX0" fmla="*/ 1294711 w 1420220"/>
              <a:gd name="connsiteY0" fmla="*/ 732128 h 3386920"/>
              <a:gd name="connsiteX1" fmla="*/ 1402492 w 1420220"/>
              <a:gd name="connsiteY1" fmla="*/ 2069494 h 3386920"/>
              <a:gd name="connsiteX2" fmla="*/ 174628 w 1420220"/>
              <a:gd name="connsiteY2" fmla="*/ 2805689 h 3386920"/>
              <a:gd name="connsiteX3" fmla="*/ 437014 w 1420220"/>
              <a:gd name="connsiteY3" fmla="*/ 2260697 h 3386920"/>
              <a:gd name="connsiteX4" fmla="*/ 710110 w 1420220"/>
              <a:gd name="connsiteY4" fmla="*/ 1693460 h 3386920"/>
              <a:gd name="connsiteX5" fmla="*/ 990718 w 1420220"/>
              <a:gd name="connsiteY5" fmla="*/ 1232021 h 3386920"/>
              <a:gd name="connsiteX6" fmla="*/ 1294711 w 1420220"/>
              <a:gd name="connsiteY6" fmla="*/ 732128 h 3386920"/>
              <a:gd name="connsiteX0" fmla="*/ 1294711 w 1420220"/>
              <a:gd name="connsiteY0" fmla="*/ 732128 h 3386920"/>
              <a:gd name="connsiteX1" fmla="*/ 1402492 w 1420220"/>
              <a:gd name="connsiteY1" fmla="*/ 2069494 h 3386920"/>
              <a:gd name="connsiteX2" fmla="*/ 174628 w 1420220"/>
              <a:gd name="connsiteY2" fmla="*/ 2805689 h 3386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0220" h="3386920" stroke="0" extrusionOk="0">
                <a:moveTo>
                  <a:pt x="1294711" y="732128"/>
                </a:moveTo>
                <a:cubicBezTo>
                  <a:pt x="1323954" y="1140333"/>
                  <a:pt x="1421906" y="1594947"/>
                  <a:pt x="1402492" y="2069494"/>
                </a:cubicBezTo>
                <a:cubicBezTo>
                  <a:pt x="1326610" y="3442650"/>
                  <a:pt x="468335" y="3805703"/>
                  <a:pt x="174628" y="2805689"/>
                </a:cubicBezTo>
                <a:cubicBezTo>
                  <a:pt x="249319" y="2678858"/>
                  <a:pt x="334923" y="2532818"/>
                  <a:pt x="437014" y="2260697"/>
                </a:cubicBezTo>
                <a:cubicBezTo>
                  <a:pt x="539105" y="1988576"/>
                  <a:pt x="575681" y="1916719"/>
                  <a:pt x="710110" y="1693460"/>
                </a:cubicBezTo>
                <a:cubicBezTo>
                  <a:pt x="763044" y="1576726"/>
                  <a:pt x="909443" y="1404348"/>
                  <a:pt x="990718" y="1232021"/>
                </a:cubicBezTo>
                <a:cubicBezTo>
                  <a:pt x="1071993" y="1059694"/>
                  <a:pt x="1195475" y="917280"/>
                  <a:pt x="1294711" y="732128"/>
                </a:cubicBezTo>
                <a:close/>
              </a:path>
              <a:path w="1420220" h="3386920" fill="none" extrusionOk="0">
                <a:moveTo>
                  <a:pt x="1294711" y="732128"/>
                </a:moveTo>
                <a:cubicBezTo>
                  <a:pt x="1426449" y="1113597"/>
                  <a:pt x="1481644" y="1643802"/>
                  <a:pt x="1402492" y="2069494"/>
                </a:cubicBezTo>
                <a:cubicBezTo>
                  <a:pt x="1447564" y="3482780"/>
                  <a:pt x="464507" y="3794723"/>
                  <a:pt x="174628" y="2805689"/>
                </a:cubicBezTo>
              </a:path>
              <a:path w="1420220" h="3386920" fill="none" stroke="0" extrusionOk="0">
                <a:moveTo>
                  <a:pt x="1294711" y="732128"/>
                </a:moveTo>
                <a:cubicBezTo>
                  <a:pt x="1428422" y="1042834"/>
                  <a:pt x="1504849" y="1576759"/>
                  <a:pt x="1402492" y="2069494"/>
                </a:cubicBezTo>
                <a:cubicBezTo>
                  <a:pt x="1252989" y="3418649"/>
                  <a:pt x="474090" y="3708929"/>
                  <a:pt x="174628" y="2805689"/>
                </a:cubicBezTo>
              </a:path>
            </a:pathLst>
          </a:custGeom>
          <a:ln w="88900" cap="rnd">
            <a:solidFill>
              <a:srgbClr val="F39545"/>
            </a:solidFill>
            <a:headEnd type="triangle"/>
            <a:tailEnd type="triangle"/>
            <a:extLst>
              <a:ext uri="{C807C97D-BFC1-408E-A445-0C87EB9F89A2}">
                <ask:lineSketchStyleProps xmlns:ask="http://schemas.microsoft.com/office/drawing/2018/sketchyshapes" sd="3486959629">
                  <a:prstGeom prst="arc">
                    <a:avLst>
                      <a:gd name="adj1" fmla="val 18078266"/>
                      <a:gd name="adj2" fmla="val 694250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peech Bubble: Rectangle with Corners Rounded 6">
            <a:extLst>
              <a:ext uri="{FF2B5EF4-FFF2-40B4-BE49-F238E27FC236}">
                <a16:creationId xmlns:a16="http://schemas.microsoft.com/office/drawing/2014/main" id="{BEF66320-2302-4A68-5A97-54C28FD8CE6B}"/>
              </a:ext>
            </a:extLst>
          </p:cNvPr>
          <p:cNvSpPr/>
          <p:nvPr/>
        </p:nvSpPr>
        <p:spPr>
          <a:xfrm>
            <a:off x="6236301" y="2309082"/>
            <a:ext cx="2423489" cy="880545"/>
          </a:xfrm>
          <a:prstGeom prst="wedgeRoundRectCallout">
            <a:avLst>
              <a:gd name="adj1" fmla="val 34355"/>
              <a:gd name="adj2" fmla="val -5405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63500" dist="38100" dir="2700000" sx="101000" sy="101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0" rIns="108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lvl="0" indent="-317500">
              <a:buSzPts val="1400"/>
              <a:buChar char="●"/>
            </a:pPr>
            <a:r>
              <a:rPr lang="en-US" altLang="zh-CN" b="1" dirty="0" err="1">
                <a:solidFill>
                  <a:schemeClr val="tx1"/>
                </a:solidFill>
              </a:rPr>
              <a:t>MoE</a:t>
            </a:r>
            <a:r>
              <a:rPr lang="en-US" altLang="zh-CN" b="1" dirty="0">
                <a:solidFill>
                  <a:schemeClr val="tx1"/>
                </a:solidFill>
              </a:rPr>
              <a:t> Pruner</a:t>
            </a:r>
          </a:p>
          <a:p>
            <a:pPr marL="457200" lvl="0" indent="-317500">
              <a:buSzPts val="1400"/>
              <a:buChar char="●"/>
            </a:pPr>
            <a:r>
              <a:rPr lang="en-US" altLang="zh-CN" b="1" dirty="0">
                <a:solidFill>
                  <a:schemeClr val="tx1"/>
                </a:solidFill>
              </a:rPr>
              <a:t>STUN</a:t>
            </a:r>
          </a:p>
          <a:p>
            <a:pPr marL="457200" lvl="0" indent="-317500">
              <a:buSzPts val="1400"/>
              <a:buChar char="●"/>
            </a:pPr>
            <a:r>
              <a:rPr lang="en-US" altLang="zh-CN" b="1" dirty="0" err="1">
                <a:solidFill>
                  <a:schemeClr val="tx1"/>
                </a:solidFill>
              </a:rPr>
              <a:t>MoE</a:t>
            </a:r>
            <a:r>
              <a:rPr lang="en-US" altLang="zh-CN" b="1" dirty="0">
                <a:solidFill>
                  <a:schemeClr val="tx1"/>
                </a:solidFill>
              </a:rPr>
              <a:t>-Compression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B6F22B5-5964-B8AB-2A1A-954616CB060A}"/>
              </a:ext>
            </a:extLst>
          </p:cNvPr>
          <p:cNvSpPr/>
          <p:nvPr/>
        </p:nvSpPr>
        <p:spPr>
          <a:xfrm>
            <a:off x="5374567" y="1513036"/>
            <a:ext cx="2434014" cy="6578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7" name="Google Shape;247;p39"/>
          <p:cNvGraphicFramePr/>
          <p:nvPr/>
        </p:nvGraphicFramePr>
        <p:xfrm>
          <a:off x="891175" y="935900"/>
          <a:ext cx="7239000" cy="3535560"/>
        </p:xfrm>
        <a:graphic>
          <a:graphicData uri="http://schemas.openxmlformats.org/drawingml/2006/table">
            <a:tbl>
              <a:tblPr>
                <a:noFill/>
                <a:tableStyleId>{90EF3602-E09C-4FB3-88FD-0AF07CCC1424}</a:tableStyleId>
              </a:tblPr>
              <a:tblGrid>
                <a:gridCol w="163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9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0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i="1"/>
                        <a:t>Activation Sparsity</a:t>
                      </a:r>
                      <a:endParaRPr sz="1600" b="1" i="1"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i="1"/>
                        <a:t>Weight Sparsity</a:t>
                      </a:r>
                      <a:endParaRPr sz="1600" b="1" i="1"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i="1"/>
                        <a:t>Coarse-Grain</a:t>
                      </a:r>
                      <a:endParaRPr sz="1600" b="1" i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 b="1"/>
                        <a:t>SparseMoE</a:t>
                      </a:r>
                      <a:endParaRPr b="1"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 b="1"/>
                        <a:t>DeepSeekMoE</a:t>
                      </a:r>
                      <a:endParaRPr b="1"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 b="1"/>
                        <a:t>IST</a:t>
                      </a:r>
                      <a:endParaRPr b="1"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 b="1"/>
                        <a:t>MoH</a:t>
                      </a:r>
                      <a:endParaRPr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ShortGPT</a:t>
                      </a:r>
                      <a:endParaRPr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Attention head pruning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i="1"/>
                        <a:t>Medium-Grain</a:t>
                      </a:r>
                      <a:endParaRPr sz="1600" b="1" i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 b="1"/>
                        <a:t>Deja Vu</a:t>
                      </a:r>
                      <a:endParaRPr b="1"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 b="1"/>
                        <a:t>Top-k/Top-Theta</a:t>
                      </a:r>
                      <a:endParaRPr b="1"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 b="1"/>
                        <a:t>Native Sparse Attention</a:t>
                      </a:r>
                      <a:endParaRPr b="1"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 b="1"/>
                        <a:t>Quest</a:t>
                      </a:r>
                      <a:endParaRPr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i="1"/>
                        <a:t>Fine-Grain</a:t>
                      </a:r>
                      <a:endParaRPr sz="1600" b="1" i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 b="1"/>
                        <a:t>Wanda</a:t>
                      </a:r>
                      <a:endParaRPr b="1"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 b="1"/>
                        <a:t>SuPar</a:t>
                      </a:r>
                      <a:endParaRPr b="1"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 b="1"/>
                        <a:t>SparseGPT</a:t>
                      </a:r>
                      <a:endParaRPr b="1"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 b="1"/>
                        <a:t>SpQR</a:t>
                      </a:r>
                      <a:endParaRPr b="1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8" name="Google Shape;248;p39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7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</a:pPr>
            <a:r>
              <a:rPr lang="en" dirty="0"/>
              <a:t>Takeaways </a:t>
            </a:r>
            <a:endParaRPr dirty="0"/>
          </a:p>
        </p:txBody>
      </p:sp>
      <p:sp>
        <p:nvSpPr>
          <p:cNvPr id="249" name="Google Shape;249;p39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1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QuantSparse 3D - Bowen Wang, Paul Scheffler</a:t>
            </a:r>
            <a:endParaRPr/>
          </a:p>
        </p:txBody>
      </p:sp>
      <p:sp>
        <p:nvSpPr>
          <p:cNvPr id="250" name="Google Shape;250;p39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51" name="Google Shape;251;p39"/>
          <p:cNvSpPr/>
          <p:nvPr/>
        </p:nvSpPr>
        <p:spPr>
          <a:xfrm>
            <a:off x="2529975" y="3435125"/>
            <a:ext cx="2719500" cy="103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Calibri"/>
                <a:ea typeface="Calibri"/>
                <a:cs typeface="Calibri"/>
                <a:sym typeface="Calibri"/>
              </a:rPr>
              <a:t>High Prediction Overhead</a:t>
            </a:r>
            <a:endParaRPr sz="1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39"/>
          <p:cNvSpPr/>
          <p:nvPr/>
        </p:nvSpPr>
        <p:spPr>
          <a:xfrm>
            <a:off x="5249600" y="2398850"/>
            <a:ext cx="2880600" cy="103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latin typeface="Calibri"/>
                <a:ea typeface="Calibri"/>
                <a:cs typeface="Calibri"/>
                <a:sym typeface="Calibri"/>
              </a:rPr>
              <a:t>Global Information Loss</a:t>
            </a:r>
            <a:endParaRPr sz="15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➜</a:t>
            </a:r>
            <a:r>
              <a:rPr lang="en" sz="1600" b="1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Low-precision Quantization</a:t>
            </a:r>
            <a:endParaRPr sz="1500" b="1" dirty="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39"/>
          <p:cNvSpPr/>
          <p:nvPr/>
        </p:nvSpPr>
        <p:spPr>
          <a:xfrm>
            <a:off x="5249600" y="1332100"/>
            <a:ext cx="2880600" cy="1066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Calibri"/>
                <a:ea typeface="Calibri"/>
                <a:cs typeface="Calibri"/>
                <a:sym typeface="Calibri"/>
              </a:rPr>
              <a:t>Limited Downstream Scenarios</a:t>
            </a:r>
            <a:endParaRPr sz="1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9"/>
          <p:cNvSpPr/>
          <p:nvPr/>
        </p:nvSpPr>
        <p:spPr>
          <a:xfrm>
            <a:off x="2529975" y="1332100"/>
            <a:ext cx="2719500" cy="1066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Calibri"/>
                <a:ea typeface="Calibri"/>
                <a:cs typeface="Calibri"/>
                <a:sym typeface="Calibri"/>
              </a:rPr>
              <a:t>Dense Matrix/Vector Ops</a:t>
            </a:r>
            <a:br>
              <a:rPr lang="en" sz="1600" b="1" dirty="0">
                <a:latin typeface="Calibri"/>
                <a:ea typeface="Calibri"/>
                <a:cs typeface="Calibri"/>
                <a:sym typeface="Calibri"/>
              </a:rPr>
            </a:br>
            <a:r>
              <a:rPr lang="en" sz="1600" b="1" dirty="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Workload Mapping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HW-opt Data Movement</a:t>
            </a:r>
            <a:endParaRPr sz="1600" b="1" dirty="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9"/>
          <p:cNvSpPr/>
          <p:nvPr/>
        </p:nvSpPr>
        <p:spPr>
          <a:xfrm>
            <a:off x="5249600" y="3435125"/>
            <a:ext cx="2880600" cy="1036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Unstructured Sparsity Support</a:t>
            </a:r>
            <a:endParaRPr sz="1600" b="1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39"/>
          <p:cNvSpPr/>
          <p:nvPr/>
        </p:nvSpPr>
        <p:spPr>
          <a:xfrm>
            <a:off x="2529975" y="2383550"/>
            <a:ext cx="2719500" cy="1066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Calibri"/>
                <a:ea typeface="Calibri"/>
                <a:cs typeface="Calibri"/>
                <a:sym typeface="Calibri"/>
              </a:rPr>
              <a:t>Flexible Hardware for </a:t>
            </a:r>
            <a:br>
              <a:rPr lang="en" sz="1600" b="1" dirty="0">
                <a:latin typeface="Calibri"/>
                <a:ea typeface="Calibri"/>
                <a:cs typeface="Calibri"/>
                <a:sym typeface="Calibri"/>
              </a:rPr>
            </a:br>
            <a:r>
              <a:rPr lang="en" sz="16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Vector-level Operation</a:t>
            </a:r>
            <a:endParaRPr sz="1600" b="1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 animBg="1"/>
      <p:bldP spid="252" grpId="0" animBg="1"/>
      <p:bldP spid="253" grpId="0" animBg="1"/>
      <p:bldP spid="254" grpId="0" animBg="1"/>
      <p:bldP spid="255" grpId="0" animBg="1"/>
      <p:bldP spid="25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0"/>
          <p:cNvSpPr txBox="1">
            <a:spLocks noGrp="1"/>
          </p:cNvSpPr>
          <p:nvPr>
            <p:ph type="title"/>
          </p:nvPr>
        </p:nvSpPr>
        <p:spPr>
          <a:xfrm>
            <a:off x="211099" y="167600"/>
            <a:ext cx="80007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</a:pPr>
            <a:r>
              <a:rPr lang="en" dirty="0"/>
              <a:t>Reference </a:t>
            </a:r>
            <a:endParaRPr dirty="0"/>
          </a:p>
        </p:txBody>
      </p:sp>
      <p:sp>
        <p:nvSpPr>
          <p:cNvPr id="262" name="Google Shape;262;p40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1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QuantSparse 3D - Bowen Wang, Paul Scheffler</a:t>
            </a:r>
            <a:endParaRPr/>
          </a:p>
        </p:txBody>
      </p:sp>
      <p:sp>
        <p:nvSpPr>
          <p:cNvPr id="263" name="Google Shape;263;p40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64" name="Google Shape;264;p40"/>
          <p:cNvSpPr txBox="1"/>
          <p:nvPr/>
        </p:nvSpPr>
        <p:spPr>
          <a:xfrm>
            <a:off x="314275" y="873850"/>
            <a:ext cx="8554500" cy="3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[1] </a:t>
            </a: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R, </a:t>
            </a:r>
            <a:r>
              <a:rPr lang="en-US" sz="11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Samyam</a:t>
            </a: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et al. "</a:t>
            </a:r>
            <a:r>
              <a:rPr lang="en-US" sz="11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Deepspeed-moe</a:t>
            </a:r>
            <a:r>
              <a:rPr lang="en-US" sz="11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Advancing mixture-of-experts inference and training to power next-generation ai scale</a:t>
            </a: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." ICML. PMLR, 2022.</a:t>
            </a:r>
            <a:endParaRPr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[2]</a:t>
            </a:r>
            <a:r>
              <a:rPr lang="e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D, </a:t>
            </a:r>
            <a:r>
              <a:rPr lang="en" sz="11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Damai</a:t>
            </a:r>
            <a:r>
              <a:rPr lang="e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et al. "</a:t>
            </a:r>
            <a:r>
              <a:rPr lang="en" sz="11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Deepseekmoe</a:t>
            </a:r>
            <a:r>
              <a:rPr lang="en" sz="11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Towards ultimate expert specialization in mixture-of-experts models</a:t>
            </a:r>
            <a:r>
              <a:rPr lang="e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." </a:t>
            </a:r>
            <a:r>
              <a:rPr lang="en" sz="11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arXiv</a:t>
            </a:r>
            <a:r>
              <a:rPr lang="e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preprint arXiv:2401.06066 (2024).</a:t>
            </a:r>
            <a:endParaRPr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[3] </a:t>
            </a:r>
            <a:r>
              <a:rPr lang="e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Y, Kai, et al. "</a:t>
            </a:r>
            <a:r>
              <a:rPr lang="en" sz="11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Layer-wise Importance Matters: Less Memory for Better Performance in Parameter-efficient Fine-tuning of Large Language Models</a:t>
            </a:r>
            <a:r>
              <a:rPr lang="e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." </a:t>
            </a:r>
            <a:r>
              <a:rPr lang="en" sz="11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arXiv</a:t>
            </a:r>
            <a:r>
              <a:rPr lang="e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preprint arXiv:2410.11772 (2024).</a:t>
            </a:r>
            <a:endParaRPr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[4]</a:t>
            </a:r>
            <a:r>
              <a:rPr lang="e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J, Peng, et al. "</a:t>
            </a:r>
            <a:r>
              <a:rPr lang="en" sz="11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Moh: Multi-head attention as mixture-of-head attention</a:t>
            </a:r>
            <a:r>
              <a:rPr lang="e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." </a:t>
            </a:r>
            <a:r>
              <a:rPr lang="en" sz="11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arXiv</a:t>
            </a:r>
            <a:r>
              <a:rPr lang="e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preprint arXiv:2410.11842 (2024).</a:t>
            </a:r>
            <a:endParaRPr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[5]</a:t>
            </a:r>
            <a:r>
              <a:rPr lang="e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G, Ankit, et al. "</a:t>
            </a:r>
            <a:r>
              <a:rPr lang="en" sz="11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Memory-efficient Transformers via Top-$ k $ Attention</a:t>
            </a:r>
            <a:r>
              <a:rPr lang="e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." </a:t>
            </a:r>
            <a:r>
              <a:rPr lang="en" sz="11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arXiv</a:t>
            </a:r>
            <a:r>
              <a:rPr lang="e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preprint arXiv:2106.06899 (2021).</a:t>
            </a:r>
            <a:endParaRPr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[6] </a:t>
            </a:r>
            <a:r>
              <a:rPr lang="e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B, Konstantin, et al. "</a:t>
            </a:r>
            <a:r>
              <a:rPr lang="en" sz="11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Top-Theta Attention: </a:t>
            </a:r>
            <a:r>
              <a:rPr lang="en" sz="11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Sparsifying</a:t>
            </a:r>
            <a:r>
              <a:rPr lang="en" sz="11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Transformers by Compensated Thresholding</a:t>
            </a:r>
            <a:r>
              <a:rPr lang="e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." </a:t>
            </a:r>
            <a:r>
              <a:rPr lang="en" sz="11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arXiv</a:t>
            </a:r>
            <a:r>
              <a:rPr lang="e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preprint arXiv:2502.08363 (2025).</a:t>
            </a:r>
            <a:endParaRPr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[7] </a:t>
            </a:r>
            <a:r>
              <a:rPr lang="e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T, Jiaming, et al. "</a:t>
            </a:r>
            <a:r>
              <a:rPr lang="en" sz="11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Quest: Query-aware sparsity for efficient long-context </a:t>
            </a:r>
            <a:r>
              <a:rPr lang="en" sz="11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llm</a:t>
            </a:r>
            <a:r>
              <a:rPr lang="en" sz="11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inference</a:t>
            </a:r>
            <a:r>
              <a:rPr lang="e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." </a:t>
            </a:r>
            <a:r>
              <a:rPr lang="en" sz="11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arXiv</a:t>
            </a:r>
            <a:r>
              <a:rPr lang="e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preprint arXiv:2406.10774 (2024).</a:t>
            </a:r>
            <a:endParaRPr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[8]</a:t>
            </a:r>
            <a:r>
              <a:rPr lang="e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Y, </a:t>
            </a:r>
            <a:r>
              <a:rPr lang="en" sz="11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Jingyang</a:t>
            </a:r>
            <a:r>
              <a:rPr lang="e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et al. "</a:t>
            </a:r>
            <a:r>
              <a:rPr lang="en" sz="11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Native Sparse Attention: Hardware-Aligned and Natively Trainable Sparse Attention</a:t>
            </a:r>
            <a:r>
              <a:rPr lang="e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." </a:t>
            </a:r>
            <a:r>
              <a:rPr lang="en" sz="11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arXiv</a:t>
            </a:r>
            <a:r>
              <a:rPr lang="e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preprint arXiv:2502.11089 (2025).</a:t>
            </a:r>
            <a:endParaRPr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[9] </a:t>
            </a:r>
            <a:r>
              <a:rPr lang="e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L, </a:t>
            </a:r>
            <a:r>
              <a:rPr lang="en" sz="11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Zichang</a:t>
            </a:r>
            <a:r>
              <a:rPr lang="e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et al. "</a:t>
            </a:r>
            <a:r>
              <a:rPr lang="en" sz="11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Deja vu: Contextual sparsity for efficient </a:t>
            </a:r>
            <a:r>
              <a:rPr lang="en" sz="11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llms</a:t>
            </a:r>
            <a:r>
              <a:rPr lang="en" sz="11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at inference time</a:t>
            </a:r>
            <a:r>
              <a:rPr lang="e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." International Conference on Machine Learning. PMLR, 2023.</a:t>
            </a:r>
            <a:endParaRPr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[10] </a:t>
            </a:r>
            <a:r>
              <a:rPr lang="e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S, </a:t>
            </a:r>
            <a:r>
              <a:rPr lang="en" sz="11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Mingjie</a:t>
            </a:r>
            <a:r>
              <a:rPr lang="e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et al. "</a:t>
            </a:r>
            <a:r>
              <a:rPr lang="en" sz="11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simple and effective pruning approach for large language models.</a:t>
            </a:r>
            <a:r>
              <a:rPr lang="e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 </a:t>
            </a:r>
            <a:r>
              <a:rPr lang="en" sz="11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arXiv</a:t>
            </a:r>
            <a:r>
              <a:rPr lang="e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preprint arXiv:2306.11695 (2023).</a:t>
            </a:r>
            <a:endParaRPr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[11]</a:t>
            </a:r>
            <a:r>
              <a:rPr lang="e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F, Elias et al.. "</a:t>
            </a:r>
            <a:r>
              <a:rPr lang="en" sz="11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Sparsegpt</a:t>
            </a:r>
            <a:r>
              <a:rPr lang="en" sz="11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Massive language models can be accurately pruned in one-shot</a:t>
            </a:r>
            <a:r>
              <a:rPr lang="e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." ICML. PMLR, 2023.</a:t>
            </a:r>
            <a:endParaRPr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[12] </a:t>
            </a:r>
            <a:r>
              <a:rPr lang="e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D, Nolan. "</a:t>
            </a:r>
            <a:r>
              <a:rPr lang="en" sz="11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Sparse maximal update parameterization: A holistic approach to sparse training dynamics.</a:t>
            </a:r>
            <a:r>
              <a:rPr lang="e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 </a:t>
            </a:r>
            <a:r>
              <a:rPr lang="en" sz="11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arXiv</a:t>
            </a:r>
            <a:r>
              <a:rPr lang="e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preprint arXiv:2405.15743 (2024).</a:t>
            </a:r>
            <a:endParaRPr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[13]</a:t>
            </a:r>
            <a:r>
              <a:rPr lang="e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D, Tim, et al. "</a:t>
            </a:r>
            <a:r>
              <a:rPr lang="en" sz="11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Spqr</a:t>
            </a:r>
            <a:r>
              <a:rPr lang="en" sz="11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 sparse-quantized representation for near-lossless </a:t>
            </a:r>
            <a:r>
              <a:rPr lang="en" sz="11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llm</a:t>
            </a:r>
            <a:r>
              <a:rPr lang="en" sz="11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weight compression</a:t>
            </a:r>
            <a:r>
              <a:rPr lang="e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." </a:t>
            </a:r>
            <a:r>
              <a:rPr lang="en" sz="11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arXiv</a:t>
            </a:r>
            <a:r>
              <a:rPr lang="e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preprint arXiv:2306.03078 (2023).</a:t>
            </a:r>
            <a:endParaRPr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</a:pPr>
            <a:r>
              <a:rPr lang="en" dirty="0"/>
              <a:t>Agenda: Literature Review on Sparsity</a:t>
            </a:r>
            <a:endParaRPr dirty="0"/>
          </a:p>
        </p:txBody>
      </p:sp>
      <p:sp>
        <p:nvSpPr>
          <p:cNvPr id="190" name="Google Shape;190;p33"/>
          <p:cNvSpPr txBox="1">
            <a:spLocks noGrp="1"/>
          </p:cNvSpPr>
          <p:nvPr>
            <p:ph type="body" idx="1"/>
          </p:nvPr>
        </p:nvSpPr>
        <p:spPr>
          <a:xfrm>
            <a:off x="237375" y="742930"/>
            <a:ext cx="8000672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dirty="0"/>
              <a:t>Overview and Definitions</a:t>
            </a:r>
            <a:endParaRPr dirty="0"/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dirty="0"/>
              <a:t>Literature Findings</a:t>
            </a:r>
            <a:endParaRPr dirty="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Coarse-Grain Sparsity</a:t>
            </a:r>
            <a:endParaRPr dirty="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Medium-Grain Sparsity</a:t>
            </a:r>
            <a:endParaRPr dirty="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Fine-Grain Sparsity</a:t>
            </a:r>
            <a:endParaRPr dirty="0"/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dirty="0"/>
              <a:t>Discussion</a:t>
            </a:r>
            <a:endParaRPr dirty="0"/>
          </a:p>
        </p:txBody>
      </p:sp>
      <p:sp>
        <p:nvSpPr>
          <p:cNvPr id="191" name="Google Shape;191;p33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QuantSparse 3D - Bowen Wang, Paul Scheffler</a:t>
            </a:r>
            <a:endParaRPr/>
          </a:p>
        </p:txBody>
      </p:sp>
      <p:sp>
        <p:nvSpPr>
          <p:cNvPr id="192" name="Google Shape;192;p33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7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</a:pPr>
            <a:r>
              <a:rPr lang="en" dirty="0"/>
              <a:t>Sparse LLMs: Definitions and Overview</a:t>
            </a:r>
            <a:endParaRPr dirty="0"/>
          </a:p>
        </p:txBody>
      </p:sp>
      <p:sp>
        <p:nvSpPr>
          <p:cNvPr id="198" name="Google Shape;198;p34"/>
          <p:cNvSpPr txBox="1">
            <a:spLocks noGrp="1"/>
          </p:cNvSpPr>
          <p:nvPr>
            <p:ph type="dt" idx="10"/>
          </p:nvPr>
        </p:nvSpPr>
        <p:spPr>
          <a:xfrm>
            <a:off x="2776524" y="4834664"/>
            <a:ext cx="54291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QuantSparse 3D - Bowen Wang, Paul Scheffler</a:t>
            </a:r>
            <a:endParaRPr/>
          </a:p>
        </p:txBody>
      </p:sp>
      <p:sp>
        <p:nvSpPr>
          <p:cNvPr id="199" name="Google Shape;199;p34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aphicFrame>
        <p:nvGraphicFramePr>
          <p:cNvPr id="200" name="Google Shape;200;p34"/>
          <p:cNvGraphicFramePr/>
          <p:nvPr>
            <p:extLst>
              <p:ext uri="{D42A27DB-BD31-4B8C-83A1-F6EECF244321}">
                <p14:modId xmlns:p14="http://schemas.microsoft.com/office/powerpoint/2010/main" val="1990434082"/>
              </p:ext>
            </p:extLst>
          </p:nvPr>
        </p:nvGraphicFramePr>
        <p:xfrm>
          <a:off x="4481200" y="1167413"/>
          <a:ext cx="4440375" cy="3070805"/>
        </p:xfrm>
        <a:graphic>
          <a:graphicData uri="http://schemas.openxmlformats.org/drawingml/2006/table">
            <a:tbl>
              <a:tblPr>
                <a:noFill/>
                <a:tableStyleId>{90EF3602-E09C-4FB3-88FD-0AF07CCC1424}</a:tableStyleId>
              </a:tblPr>
              <a:tblGrid>
                <a:gridCol w="1092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5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3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9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9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Granularity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Sp. Type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Techniques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Location</a:t>
                      </a:r>
                      <a:endParaRPr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00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Coarse</a:t>
                      </a:r>
                      <a:b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350" i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(Networks)</a:t>
                      </a:r>
                      <a:endParaRPr sz="1350" i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Activation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Sparse MoE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FFN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Activation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Head Selection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Attention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00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Medium </a:t>
                      </a:r>
                      <a:r>
                        <a:rPr lang="en" sz="1350" i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(Vectors)</a:t>
                      </a:r>
                      <a:endParaRPr sz="1350" i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Activation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Sparse Attention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Attention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2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Activation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Product-Key Mem.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FFN / Skip.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400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Fine</a:t>
                      </a:r>
                      <a:br>
                        <a:rPr lang="en" sz="135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350" i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(Scalars)</a:t>
                      </a:r>
                      <a:endParaRPr sz="1350" i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Weights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(One-shot) Pruning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Anywhere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4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Weights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Sparse (Re)training</a:t>
                      </a:r>
                      <a:endParaRPr sz="135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Anywhere</a:t>
                      </a:r>
                      <a:endParaRPr sz="135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01" name="Google Shape;201;p34"/>
          <p:cNvSpPr txBox="1">
            <a:spLocks noGrp="1"/>
          </p:cNvSpPr>
          <p:nvPr>
            <p:ph type="body" idx="1"/>
          </p:nvPr>
        </p:nvSpPr>
        <p:spPr>
          <a:xfrm>
            <a:off x="237375" y="742925"/>
            <a:ext cx="4033500" cy="38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/>
          <a:p>
            <a:pPr marL="371475" lvl="0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dirty="0"/>
              <a:t>Two </a:t>
            </a:r>
            <a:r>
              <a:rPr lang="en" i="1" dirty="0"/>
              <a:t>orthogonal </a:t>
            </a:r>
            <a:r>
              <a:rPr lang="en" dirty="0"/>
              <a:t>kinds</a:t>
            </a:r>
            <a:r>
              <a:rPr lang="en" i="1" dirty="0"/>
              <a:t> </a:t>
            </a:r>
            <a:r>
              <a:rPr lang="en" dirty="0"/>
              <a:t>of sparsity</a:t>
            </a:r>
            <a:endParaRPr dirty="0"/>
          </a:p>
          <a:p>
            <a:pPr marL="600075" lvl="1" indent="-203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b="1" i="1" dirty="0"/>
              <a:t>Activation</a:t>
            </a:r>
            <a:r>
              <a:rPr lang="en" b="1" dirty="0"/>
              <a:t> sparsity</a:t>
            </a:r>
            <a:r>
              <a:rPr lang="en" dirty="0"/>
              <a:t>: activate only </a:t>
            </a:r>
            <a:br>
              <a:rPr lang="en" dirty="0"/>
            </a:br>
            <a:r>
              <a:rPr lang="en" dirty="0"/>
              <a:t>subset of parameters for each token </a:t>
            </a:r>
            <a:br>
              <a:rPr lang="en" dirty="0"/>
            </a:br>
            <a:r>
              <a:rPr lang="en" dirty="0"/>
              <a:t>➜ Scale up params without proportional</a:t>
            </a:r>
            <a:br>
              <a:rPr lang="en" dirty="0"/>
            </a:br>
            <a:r>
              <a:rPr lang="en" dirty="0"/>
              <a:t>scaling in compute &amp; memory</a:t>
            </a:r>
            <a:endParaRPr dirty="0"/>
          </a:p>
          <a:p>
            <a:pPr marL="600075" lvl="1" indent="-203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" b="1" i="1" dirty="0"/>
              <a:t>Weight</a:t>
            </a:r>
            <a:r>
              <a:rPr lang="en" b="1" dirty="0"/>
              <a:t> sparsity: </a:t>
            </a:r>
            <a:r>
              <a:rPr lang="en" dirty="0"/>
              <a:t>introduce zeros in weights using pruning or (re)training</a:t>
            </a:r>
            <a:br>
              <a:rPr lang="en" dirty="0"/>
            </a:br>
            <a:r>
              <a:rPr lang="en" dirty="0"/>
              <a:t>➜ Reduce compute &amp; memory by not</a:t>
            </a:r>
            <a:br>
              <a:rPr lang="en" dirty="0"/>
            </a:br>
            <a:r>
              <a:rPr lang="en" dirty="0"/>
              <a:t>storing zeros, skipping ineffectual comp.</a:t>
            </a:r>
            <a:endParaRPr dirty="0"/>
          </a:p>
          <a:p>
            <a:pPr marL="371475" lvl="0" indent="-2794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700"/>
              <a:buChar char="•"/>
            </a:pPr>
            <a:r>
              <a:rPr lang="en" i="1" dirty="0"/>
              <a:t>Granularity</a:t>
            </a:r>
            <a:r>
              <a:rPr lang="en" dirty="0"/>
              <a:t> is critical for HW</a:t>
            </a:r>
            <a:endParaRPr dirty="0"/>
          </a:p>
          <a:p>
            <a:pPr marL="600075" lvl="1" indent="-2603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Coarse-grain solutions are portable</a:t>
            </a:r>
            <a:endParaRPr dirty="0"/>
          </a:p>
          <a:p>
            <a:pPr marL="628650" lvl="1" indent="-26035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400"/>
              <a:buChar char="•"/>
            </a:pPr>
            <a:r>
              <a:rPr lang="en" dirty="0"/>
              <a:t>Fine-grain solutions need HW support!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7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</a:pPr>
            <a:r>
              <a:rPr lang="en"/>
              <a:t>Coarse-Grain Approaches</a:t>
            </a:r>
            <a:endParaRPr/>
          </a:p>
        </p:txBody>
      </p:sp>
      <p:sp>
        <p:nvSpPr>
          <p:cNvPr id="207" name="Google Shape;207;p35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1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QuantSparse</a:t>
            </a:r>
            <a:r>
              <a:rPr lang="en" dirty="0"/>
              <a:t> 3D - Bowen Wang, Paul Scheffler</a:t>
            </a:r>
            <a:endParaRPr dirty="0"/>
          </a:p>
        </p:txBody>
      </p:sp>
      <p:sp>
        <p:nvSpPr>
          <p:cNvPr id="208" name="Google Shape;208;p35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09" name="Google Shape;209;p35"/>
          <p:cNvSpPr txBox="1">
            <a:spLocks noGrp="1"/>
          </p:cNvSpPr>
          <p:nvPr>
            <p:ph type="body" idx="1"/>
          </p:nvPr>
        </p:nvSpPr>
        <p:spPr>
          <a:xfrm>
            <a:off x="84325" y="742925"/>
            <a:ext cx="4760100" cy="38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/>
          <a:p>
            <a:pPr marL="371475" lvl="0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dirty="0"/>
              <a:t>Target</a:t>
            </a:r>
            <a:endParaRPr dirty="0"/>
          </a:p>
          <a:p>
            <a:pPr marL="914400" lvl="1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b="1" dirty="0"/>
              <a:t>Layers, Attention heads, blocks of weights</a:t>
            </a:r>
            <a:endParaRPr b="1" dirty="0"/>
          </a:p>
          <a:p>
            <a:pPr marL="45720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dirty="0"/>
              <a:t>Activation sparsity</a:t>
            </a:r>
            <a:endParaRPr dirty="0"/>
          </a:p>
          <a:p>
            <a:pPr marL="914400" lvl="1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b="1" dirty="0" err="1"/>
              <a:t>DeepSpeed-MoE</a:t>
            </a:r>
            <a:r>
              <a:rPr lang="en" baseline="30000" dirty="0"/>
              <a:t>[1]</a:t>
            </a:r>
            <a:r>
              <a:rPr lang="en" dirty="0"/>
              <a:t>, </a:t>
            </a:r>
            <a:r>
              <a:rPr lang="en" b="1" dirty="0" err="1"/>
              <a:t>DeepSeekMoE</a:t>
            </a:r>
            <a:r>
              <a:rPr lang="en" baseline="30000" dirty="0"/>
              <a:t>[2]</a:t>
            </a:r>
            <a:r>
              <a:rPr lang="en" dirty="0"/>
              <a:t>: selectively activates only a small subset of expert networks</a:t>
            </a:r>
            <a:endParaRPr dirty="0"/>
          </a:p>
          <a:p>
            <a:pPr marL="914400" lvl="1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b="1" dirty="0"/>
              <a:t>IST</a:t>
            </a:r>
            <a:r>
              <a:rPr lang="en" baseline="30000" dirty="0"/>
              <a:t>[3]</a:t>
            </a:r>
            <a:r>
              <a:rPr lang="en" dirty="0"/>
              <a:t>: most important subset of full layers with effective layer-wise importance scoring</a:t>
            </a:r>
            <a:endParaRPr dirty="0"/>
          </a:p>
          <a:p>
            <a:pPr marL="914400" lvl="1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b="1" dirty="0"/>
              <a:t>MoH</a:t>
            </a:r>
            <a:r>
              <a:rPr lang="en" baseline="30000" dirty="0"/>
              <a:t>[4]</a:t>
            </a:r>
            <a:r>
              <a:rPr lang="en" dirty="0"/>
              <a:t>: treats attention heads as experts in the </a:t>
            </a:r>
            <a:r>
              <a:rPr lang="en" dirty="0" err="1"/>
              <a:t>MoE</a:t>
            </a:r>
            <a:r>
              <a:rPr lang="en" dirty="0"/>
              <a:t> mechanism</a:t>
            </a:r>
            <a:endParaRPr dirty="0"/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10" name="Google Shape;2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6400" y="742925"/>
            <a:ext cx="3917149" cy="22258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12" name="Google Shape;21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6400" y="3075275"/>
            <a:ext cx="3915966" cy="16732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>
          <a:extLst>
            <a:ext uri="{FF2B5EF4-FFF2-40B4-BE49-F238E27FC236}">
              <a16:creationId xmlns:a16="http://schemas.microsoft.com/office/drawing/2014/main" id="{B9C5C691-602F-B795-BBEF-09C2B0826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>
            <a:extLst>
              <a:ext uri="{FF2B5EF4-FFF2-40B4-BE49-F238E27FC236}">
                <a16:creationId xmlns:a16="http://schemas.microsoft.com/office/drawing/2014/main" id="{9FEBC6A9-ACD4-B823-4713-56067DF8FE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7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</a:pPr>
            <a:r>
              <a:rPr lang="en" dirty="0" err="1"/>
              <a:t>DeepSpeed-MoE</a:t>
            </a:r>
            <a:r>
              <a:rPr lang="en" dirty="0"/>
              <a:t> in Depth</a:t>
            </a:r>
            <a:endParaRPr dirty="0"/>
          </a:p>
        </p:txBody>
      </p:sp>
      <p:sp>
        <p:nvSpPr>
          <p:cNvPr id="207" name="Google Shape;207;p35">
            <a:extLst>
              <a:ext uri="{FF2B5EF4-FFF2-40B4-BE49-F238E27FC236}">
                <a16:creationId xmlns:a16="http://schemas.microsoft.com/office/drawing/2014/main" id="{F2495061-90A3-12F2-17D3-FE9D1CF9B4BB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1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QuantSparse</a:t>
            </a:r>
            <a:r>
              <a:rPr lang="en" dirty="0"/>
              <a:t> 3D - Bowen Wang, Paul Scheffler</a:t>
            </a:r>
            <a:endParaRPr dirty="0"/>
          </a:p>
        </p:txBody>
      </p:sp>
      <p:sp>
        <p:nvSpPr>
          <p:cNvPr id="208" name="Google Shape;208;p35">
            <a:extLst>
              <a:ext uri="{FF2B5EF4-FFF2-40B4-BE49-F238E27FC236}">
                <a16:creationId xmlns:a16="http://schemas.microsoft.com/office/drawing/2014/main" id="{5B23EF36-E33A-0C0D-3A18-154A347E945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09" name="Google Shape;209;p35">
            <a:extLst>
              <a:ext uri="{FF2B5EF4-FFF2-40B4-BE49-F238E27FC236}">
                <a16:creationId xmlns:a16="http://schemas.microsoft.com/office/drawing/2014/main" id="{84E4AFA9-3960-7BA4-7F96-92394B77F9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324" y="742925"/>
            <a:ext cx="5388823" cy="38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/>
          <a:p>
            <a:pPr marL="371475" lvl="0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dirty="0"/>
              <a:t>Key observations</a:t>
            </a:r>
            <a:endParaRPr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b="1" dirty="0"/>
              <a:t>Not all </a:t>
            </a:r>
            <a:r>
              <a:rPr lang="en-US" b="1" dirty="0" err="1"/>
              <a:t>MoE</a:t>
            </a:r>
            <a:r>
              <a:rPr lang="en-US" b="1" dirty="0"/>
              <a:t> layers learn the same representation </a:t>
            </a:r>
            <a:br>
              <a:rPr lang="en-US" b="1" dirty="0"/>
            </a:br>
            <a:r>
              <a:rPr lang="en-US" b="1" dirty="0">
                <a:sym typeface="Wingdings" pitchFamily="2" charset="2"/>
              </a:rPr>
              <a:t></a:t>
            </a:r>
            <a:r>
              <a:rPr lang="en-US" b="1" dirty="0"/>
              <a:t> </a:t>
            </a:r>
            <a:r>
              <a:rPr lang="en-US" dirty="0"/>
              <a:t>Deeper layers benefit more from a large number of experts.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b="1" dirty="0"/>
              <a:t>Residual-</a:t>
            </a:r>
            <a:r>
              <a:rPr lang="en-US" b="1" dirty="0" err="1"/>
              <a:t>MoE</a:t>
            </a:r>
            <a:r>
              <a:rPr lang="en-US" dirty="0"/>
              <a:t>: Fixing one expert and varying the second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i="1" dirty="0">
                <a:sym typeface="Wingdings" pitchFamily="2" charset="2"/>
              </a:rPr>
              <a:t>an error correction term</a:t>
            </a:r>
            <a:endParaRPr i="1" dirty="0"/>
          </a:p>
          <a:p>
            <a:pPr lvl="0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Combine expert, tensor, and data parallelism</a:t>
            </a:r>
          </a:p>
          <a:p>
            <a:pPr lvl="1" indent="-336550">
              <a:lnSpc>
                <a:spcPct val="120000"/>
              </a:lnSpc>
              <a:spcBef>
                <a:spcPts val="0"/>
              </a:spcBef>
              <a:buSzPts val="1700"/>
            </a:pPr>
            <a:r>
              <a:rPr lang="en-US" b="1" dirty="0"/>
              <a:t>Tensor slicing </a:t>
            </a:r>
            <a:r>
              <a:rPr lang="en-US" dirty="0"/>
              <a:t>for non-expert parameters</a:t>
            </a:r>
          </a:p>
          <a:p>
            <a:pPr lvl="1" indent="-336550">
              <a:lnSpc>
                <a:spcPct val="120000"/>
              </a:lnSpc>
              <a:spcBef>
                <a:spcPts val="0"/>
              </a:spcBef>
              <a:buSzPts val="1700"/>
            </a:pPr>
            <a:r>
              <a:rPr lang="en-US" b="1" dirty="0"/>
              <a:t>Expert slicing </a:t>
            </a:r>
            <a:r>
              <a:rPr lang="en-US" dirty="0"/>
              <a:t>to allocate one expert per GPU</a:t>
            </a:r>
          </a:p>
          <a:p>
            <a:pPr lvl="1" indent="-336550">
              <a:lnSpc>
                <a:spcPct val="120000"/>
              </a:lnSpc>
              <a:spcBef>
                <a:spcPts val="0"/>
              </a:spcBef>
              <a:buSzPts val="1700"/>
            </a:pPr>
            <a:r>
              <a:rPr lang="en-US" b="1" dirty="0"/>
              <a:t>Data parallelism </a:t>
            </a:r>
            <a:r>
              <a:rPr lang="en-US" dirty="0"/>
              <a:t>to reduce communication overhead</a:t>
            </a:r>
            <a:endParaRPr dirty="0"/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E61FD0C-4D36-430D-A2F4-94E3E1A44D58}"/>
              </a:ext>
            </a:extLst>
          </p:cNvPr>
          <p:cNvGrpSpPr/>
          <p:nvPr/>
        </p:nvGrpSpPr>
        <p:grpSpPr>
          <a:xfrm>
            <a:off x="5473148" y="932007"/>
            <a:ext cx="3400992" cy="3547227"/>
            <a:chOff x="5562472" y="932008"/>
            <a:chExt cx="3097318" cy="307248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AE406D19-9DB4-2470-FA65-AAD5F5B83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5664"/>
            <a:stretch/>
          </p:blipFill>
          <p:spPr>
            <a:xfrm>
              <a:off x="6374296" y="932008"/>
              <a:ext cx="2285494" cy="3072480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6225DB5-1CB9-F96B-0E47-595719F2A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84252"/>
            <a:stretch/>
          </p:blipFill>
          <p:spPr>
            <a:xfrm>
              <a:off x="5562472" y="932008"/>
              <a:ext cx="811824" cy="3072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7317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>
          <a:extLst>
            <a:ext uri="{FF2B5EF4-FFF2-40B4-BE49-F238E27FC236}">
              <a16:creationId xmlns:a16="http://schemas.microsoft.com/office/drawing/2014/main" id="{8D1B651A-ABE5-A9F7-A9E5-7791C0F8F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>
            <a:extLst>
              <a:ext uri="{FF2B5EF4-FFF2-40B4-BE49-F238E27FC236}">
                <a16:creationId xmlns:a16="http://schemas.microsoft.com/office/drawing/2014/main" id="{F8120B10-86F9-01FE-CC3D-44C290A344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7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</a:pPr>
            <a:r>
              <a:rPr lang="en" dirty="0" err="1"/>
              <a:t>DeepSpeed-MoE</a:t>
            </a:r>
            <a:r>
              <a:rPr lang="en" dirty="0"/>
              <a:t> in Depth</a:t>
            </a:r>
            <a:endParaRPr dirty="0"/>
          </a:p>
        </p:txBody>
      </p:sp>
      <p:sp>
        <p:nvSpPr>
          <p:cNvPr id="207" name="Google Shape;207;p35">
            <a:extLst>
              <a:ext uri="{FF2B5EF4-FFF2-40B4-BE49-F238E27FC236}">
                <a16:creationId xmlns:a16="http://schemas.microsoft.com/office/drawing/2014/main" id="{1F0EAC24-39D9-A2D7-2515-A335C21342C6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1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QuantSparse</a:t>
            </a:r>
            <a:r>
              <a:rPr lang="en" dirty="0"/>
              <a:t> 3D - Bowen Wang, Paul Scheffler</a:t>
            </a:r>
            <a:endParaRPr dirty="0"/>
          </a:p>
        </p:txBody>
      </p:sp>
      <p:sp>
        <p:nvSpPr>
          <p:cNvPr id="208" name="Google Shape;208;p35">
            <a:extLst>
              <a:ext uri="{FF2B5EF4-FFF2-40B4-BE49-F238E27FC236}">
                <a16:creationId xmlns:a16="http://schemas.microsoft.com/office/drawing/2014/main" id="{3C84C716-0D20-D574-0AAE-4D9B8C5861B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09" name="Google Shape;209;p35">
            <a:extLst>
              <a:ext uri="{FF2B5EF4-FFF2-40B4-BE49-F238E27FC236}">
                <a16:creationId xmlns:a16="http://schemas.microsoft.com/office/drawing/2014/main" id="{8C79AB73-0C71-C0AB-9914-76B275FA44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324" y="742925"/>
            <a:ext cx="4414789" cy="3915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/>
          <a:p>
            <a:pPr marL="371475" lvl="0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dirty="0"/>
              <a:t>Achievements</a:t>
            </a:r>
          </a:p>
          <a:p>
            <a:pPr marL="828675" lvl="1" indent="-279400">
              <a:lnSpc>
                <a:spcPct val="120000"/>
              </a:lnSpc>
              <a:spcBef>
                <a:spcPts val="0"/>
              </a:spcBef>
              <a:buSzPts val="1700"/>
            </a:pPr>
            <a:r>
              <a:rPr lang="en" b="1" dirty="0"/>
              <a:t>Same quality </a:t>
            </a:r>
            <a:r>
              <a:rPr lang="en" b="1" dirty="0" err="1"/>
              <a:t>wi</a:t>
            </a:r>
            <a:r>
              <a:rPr lang="en-US" b="1" dirty="0" err="1"/>
              <a:t>th</a:t>
            </a:r>
            <a:r>
              <a:rPr lang="en" b="1" dirty="0"/>
              <a:t> 5x less training cost</a:t>
            </a:r>
          </a:p>
          <a:p>
            <a:pPr marL="1285875" lvl="2" indent="-279400">
              <a:lnSpc>
                <a:spcPct val="120000"/>
              </a:lnSpc>
              <a:spcBef>
                <a:spcPts val="0"/>
              </a:spcBef>
              <a:buSzPts val="1700"/>
            </a:pPr>
            <a:r>
              <a:rPr lang="en" dirty="0"/>
              <a:t>1.3B+MoE-128 vs. 6.7B dense baseline</a:t>
            </a:r>
          </a:p>
          <a:p>
            <a:pPr marL="828675" lvl="1" indent="-279400">
              <a:lnSpc>
                <a:spcPct val="120000"/>
              </a:lnSpc>
              <a:spcBef>
                <a:spcPts val="0"/>
              </a:spcBef>
              <a:buSzPts val="1700"/>
            </a:pPr>
            <a:r>
              <a:rPr lang="en" b="1" dirty="0"/>
              <a:t>Optimized inference system</a:t>
            </a:r>
            <a:endParaRPr lang="en" dirty="0"/>
          </a:p>
          <a:p>
            <a:pPr marL="371475" lvl="0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dirty="0"/>
              <a:t>Communication Optimization</a:t>
            </a:r>
            <a:endParaRPr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b="1" dirty="0"/>
              <a:t>Tensor slicing splits individual operations across GPUs</a:t>
            </a:r>
            <a:br>
              <a:rPr lang="en-US" b="1" dirty="0"/>
            </a:br>
            <a:r>
              <a:rPr lang="en-US" b="1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</a:rPr>
              <a:t>requires all-reduction between GPUs per Node</a:t>
            </a: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图片 2" descr="图示&#10;&#10;AI 生成的内容可能不正确。">
            <a:extLst>
              <a:ext uri="{FF2B5EF4-FFF2-40B4-BE49-F238E27FC236}">
                <a16:creationId xmlns:a16="http://schemas.microsoft.com/office/drawing/2014/main" id="{87C1BA96-1233-F77A-A4F1-F7E6A3E345B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07892" y="490881"/>
            <a:ext cx="3960955" cy="316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15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>
          <a:extLst>
            <a:ext uri="{FF2B5EF4-FFF2-40B4-BE49-F238E27FC236}">
              <a16:creationId xmlns:a16="http://schemas.microsoft.com/office/drawing/2014/main" id="{F168CBF4-312E-CFF6-3F7A-8BC6F880E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示&#10;&#10;AI 生成的内容可能不正确。">
            <a:extLst>
              <a:ext uri="{FF2B5EF4-FFF2-40B4-BE49-F238E27FC236}">
                <a16:creationId xmlns:a16="http://schemas.microsoft.com/office/drawing/2014/main" id="{1C77CD8B-392B-DB87-4D64-DFA5BC7AD8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07892" y="490881"/>
            <a:ext cx="3960955" cy="3168764"/>
          </a:xfrm>
          <a:prstGeom prst="rect">
            <a:avLst/>
          </a:prstGeom>
        </p:spPr>
      </p:pic>
      <p:sp>
        <p:nvSpPr>
          <p:cNvPr id="206" name="Google Shape;206;p35">
            <a:extLst>
              <a:ext uri="{FF2B5EF4-FFF2-40B4-BE49-F238E27FC236}">
                <a16:creationId xmlns:a16="http://schemas.microsoft.com/office/drawing/2014/main" id="{2356C0FF-D2D4-8538-6765-88987521E9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7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</a:pPr>
            <a:r>
              <a:rPr lang="en" dirty="0" err="1"/>
              <a:t>DeepSpeed-MoE</a:t>
            </a:r>
            <a:r>
              <a:rPr lang="en" dirty="0"/>
              <a:t> in Depth</a:t>
            </a:r>
            <a:endParaRPr dirty="0"/>
          </a:p>
        </p:txBody>
      </p:sp>
      <p:sp>
        <p:nvSpPr>
          <p:cNvPr id="207" name="Google Shape;207;p35">
            <a:extLst>
              <a:ext uri="{FF2B5EF4-FFF2-40B4-BE49-F238E27FC236}">
                <a16:creationId xmlns:a16="http://schemas.microsoft.com/office/drawing/2014/main" id="{3088B748-D97C-8A28-B8CC-33E3768010B7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1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QuantSparse</a:t>
            </a:r>
            <a:r>
              <a:rPr lang="en" dirty="0"/>
              <a:t> 3D - Bowen Wang, Paul Scheffler</a:t>
            </a:r>
            <a:endParaRPr dirty="0"/>
          </a:p>
        </p:txBody>
      </p:sp>
      <p:sp>
        <p:nvSpPr>
          <p:cNvPr id="208" name="Google Shape;208;p35">
            <a:extLst>
              <a:ext uri="{FF2B5EF4-FFF2-40B4-BE49-F238E27FC236}">
                <a16:creationId xmlns:a16="http://schemas.microsoft.com/office/drawing/2014/main" id="{8F78DBA7-1A35-CAA7-73CB-DBF9A20BB50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09" name="Google Shape;209;p35">
            <a:extLst>
              <a:ext uri="{FF2B5EF4-FFF2-40B4-BE49-F238E27FC236}">
                <a16:creationId xmlns:a16="http://schemas.microsoft.com/office/drawing/2014/main" id="{38A33073-DA41-F51F-D737-653D509589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324" y="742925"/>
            <a:ext cx="4414789" cy="3915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/>
          <a:p>
            <a:pPr marL="371475" lvl="0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dirty="0"/>
              <a:t>Achievements</a:t>
            </a:r>
          </a:p>
          <a:p>
            <a:pPr marL="828675" lvl="1" indent="-279400">
              <a:lnSpc>
                <a:spcPct val="120000"/>
              </a:lnSpc>
              <a:spcBef>
                <a:spcPts val="0"/>
              </a:spcBef>
              <a:buSzPts val="1700"/>
            </a:pPr>
            <a:r>
              <a:rPr lang="en" b="1" dirty="0"/>
              <a:t>Same quality </a:t>
            </a:r>
            <a:r>
              <a:rPr lang="en" b="1" dirty="0" err="1"/>
              <a:t>wi</a:t>
            </a:r>
            <a:r>
              <a:rPr lang="en-US" b="1" dirty="0" err="1"/>
              <a:t>th</a:t>
            </a:r>
            <a:r>
              <a:rPr lang="en" b="1" dirty="0"/>
              <a:t> 5x less training cost</a:t>
            </a:r>
          </a:p>
          <a:p>
            <a:pPr marL="1285875" lvl="2" indent="-279400">
              <a:lnSpc>
                <a:spcPct val="120000"/>
              </a:lnSpc>
              <a:spcBef>
                <a:spcPts val="0"/>
              </a:spcBef>
              <a:buSzPts val="1700"/>
            </a:pPr>
            <a:r>
              <a:rPr lang="en" dirty="0"/>
              <a:t>1.3B+MoE-128 vs. 6.7B dense baseline</a:t>
            </a:r>
          </a:p>
          <a:p>
            <a:pPr marL="828675" lvl="1" indent="-279400">
              <a:lnSpc>
                <a:spcPct val="120000"/>
              </a:lnSpc>
              <a:spcBef>
                <a:spcPts val="0"/>
              </a:spcBef>
              <a:buSzPts val="1700"/>
            </a:pPr>
            <a:r>
              <a:rPr lang="en" b="1" dirty="0"/>
              <a:t>Optimized inference system</a:t>
            </a:r>
            <a:endParaRPr lang="en" dirty="0"/>
          </a:p>
          <a:p>
            <a:pPr marL="371475" lvl="0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dirty="0"/>
              <a:t>Communication Optimization</a:t>
            </a:r>
            <a:endParaRPr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b="1" dirty="0"/>
              <a:t>Tensor slicing splits individual operations across GPUs</a:t>
            </a:r>
            <a:br>
              <a:rPr lang="en-US" b="1" dirty="0"/>
            </a:br>
            <a:r>
              <a:rPr lang="en-US" b="1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</a:rPr>
              <a:t>requires all-reduction between GPUs per Node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b="1" dirty="0">
                <a:sym typeface="Wingdings" pitchFamily="2" charset="2"/>
              </a:rPr>
              <a:t>Experts distributed across GPUs without splitting</a:t>
            </a:r>
            <a:br>
              <a:rPr lang="en-US" b="1" dirty="0">
                <a:sym typeface="Wingdings" pitchFamily="2" charset="2"/>
              </a:rPr>
            </a:br>
            <a:r>
              <a:rPr lang="en-US" b="1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</a:rPr>
              <a:t>requires all-to-all communication</a:t>
            </a:r>
            <a:endParaRPr b="1" dirty="0"/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211;p35">
            <a:extLst>
              <a:ext uri="{FF2B5EF4-FFF2-40B4-BE49-F238E27FC236}">
                <a16:creationId xmlns:a16="http://schemas.microsoft.com/office/drawing/2014/main" id="{15D1E0AC-B272-6E73-0129-383F9D4C8942}"/>
              </a:ext>
            </a:extLst>
          </p:cNvPr>
          <p:cNvSpPr/>
          <p:nvPr/>
        </p:nvSpPr>
        <p:spPr>
          <a:xfrm>
            <a:off x="4807893" y="3766470"/>
            <a:ext cx="3960954" cy="8124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Challenges in Workload Mapping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Hardware Opportunities in Data Movement</a:t>
            </a:r>
            <a:endParaRPr sz="15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57E077-BFF2-A70C-E58E-F9743194AF8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4807892" y="490881"/>
            <a:ext cx="3960955" cy="316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2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7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</a:pPr>
            <a:r>
              <a:rPr lang="en"/>
              <a:t>Medium-Grain Approaches</a:t>
            </a:r>
            <a:endParaRPr/>
          </a:p>
        </p:txBody>
      </p:sp>
      <p:sp>
        <p:nvSpPr>
          <p:cNvPr id="218" name="Google Shape;218;p36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1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QuantSparse 3D - Bowen Wang, Paul Scheffler</a:t>
            </a:r>
            <a:endParaRPr/>
          </a:p>
        </p:txBody>
      </p:sp>
      <p:sp>
        <p:nvSpPr>
          <p:cNvPr id="219" name="Google Shape;219;p36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20" name="Google Shape;220;p36"/>
          <p:cNvSpPr txBox="1">
            <a:spLocks noGrp="1"/>
          </p:cNvSpPr>
          <p:nvPr>
            <p:ph type="body" idx="1"/>
          </p:nvPr>
        </p:nvSpPr>
        <p:spPr>
          <a:xfrm>
            <a:off x="84325" y="742925"/>
            <a:ext cx="4760100" cy="38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/>
          <a:p>
            <a:pPr marL="371475" lvl="0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dirty="0"/>
              <a:t>Target</a:t>
            </a:r>
            <a:endParaRPr dirty="0"/>
          </a:p>
          <a:p>
            <a:pPr marL="914400" lvl="1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b="1" dirty="0"/>
              <a:t>Rows in weight/cache matrices</a:t>
            </a:r>
            <a:endParaRPr b="1" dirty="0"/>
          </a:p>
          <a:p>
            <a:pPr marL="45720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dirty="0"/>
              <a:t>Activation sparsity</a:t>
            </a:r>
            <a:endParaRPr dirty="0"/>
          </a:p>
          <a:p>
            <a:pPr marL="914400" lvl="1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b="1" dirty="0"/>
              <a:t>Top-k</a:t>
            </a:r>
            <a:r>
              <a:rPr lang="en" baseline="30000" dirty="0"/>
              <a:t>[5]</a:t>
            </a:r>
            <a:r>
              <a:rPr lang="en" b="1" dirty="0"/>
              <a:t>, Top-Theta</a:t>
            </a:r>
            <a:r>
              <a:rPr lang="en" baseline="30000" dirty="0"/>
              <a:t>[6]</a:t>
            </a:r>
            <a:r>
              <a:rPr lang="en" dirty="0"/>
              <a:t>: selectively activates rows in </a:t>
            </a:r>
            <a:r>
              <a:rPr lang="en" i="1" dirty="0"/>
              <a:t>V</a:t>
            </a:r>
            <a:r>
              <a:rPr lang="en" dirty="0"/>
              <a:t> matrix with highest Attention scores</a:t>
            </a:r>
            <a:endParaRPr dirty="0"/>
          </a:p>
          <a:p>
            <a:pPr marL="914400" lvl="1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b="1" dirty="0"/>
              <a:t>Quest</a:t>
            </a:r>
            <a:r>
              <a:rPr lang="en" baseline="30000" dirty="0"/>
              <a:t>[7]</a:t>
            </a:r>
            <a:r>
              <a:rPr lang="en" dirty="0"/>
              <a:t>: activates predicted important tokens </a:t>
            </a:r>
            <a:r>
              <a:rPr lang="en" i="1" dirty="0"/>
              <a:t>K</a:t>
            </a:r>
            <a:r>
              <a:rPr lang="en" dirty="0"/>
              <a:t>, </a:t>
            </a:r>
            <a:r>
              <a:rPr lang="en" i="1" dirty="0"/>
              <a:t>V</a:t>
            </a:r>
            <a:r>
              <a:rPr lang="en" dirty="0"/>
              <a:t> based on input token’s </a:t>
            </a:r>
            <a:r>
              <a:rPr lang="en" i="1" dirty="0"/>
              <a:t>Q </a:t>
            </a:r>
            <a:endParaRPr i="1" dirty="0"/>
          </a:p>
          <a:p>
            <a:pPr marL="914400" lvl="1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b="1" dirty="0"/>
              <a:t>Native Sparse Attention</a:t>
            </a:r>
            <a:r>
              <a:rPr lang="en" baseline="30000" dirty="0"/>
              <a:t>[8]</a:t>
            </a:r>
            <a:r>
              <a:rPr lang="en" dirty="0"/>
              <a:t>: activates </a:t>
            </a:r>
            <a:r>
              <a:rPr lang="en" i="1" dirty="0"/>
              <a:t>K</a:t>
            </a:r>
            <a:r>
              <a:rPr lang="en" dirty="0"/>
              <a:t>, </a:t>
            </a:r>
            <a:r>
              <a:rPr lang="en" i="1" dirty="0"/>
              <a:t>V</a:t>
            </a:r>
            <a:r>
              <a:rPr lang="en" dirty="0"/>
              <a:t> based on compressed attention</a:t>
            </a:r>
            <a:endParaRPr baseline="30000" dirty="0"/>
          </a:p>
          <a:p>
            <a:pPr marL="914400" lvl="1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b="1" dirty="0"/>
              <a:t>Deja Vu</a:t>
            </a:r>
            <a:r>
              <a:rPr lang="en" baseline="30000" dirty="0"/>
              <a:t>[9]</a:t>
            </a:r>
            <a:r>
              <a:rPr lang="en" dirty="0"/>
              <a:t>: contextual sparsity in MLP blocks </a:t>
            </a:r>
            <a:endParaRPr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1" name="Google Shape;221;p36"/>
          <p:cNvSpPr/>
          <p:nvPr/>
        </p:nvSpPr>
        <p:spPr>
          <a:xfrm>
            <a:off x="467600" y="3893500"/>
            <a:ext cx="4254300" cy="8124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latin typeface="Calibri"/>
                <a:ea typeface="Calibri"/>
                <a:cs typeface="Calibri"/>
                <a:sym typeface="Calibri"/>
              </a:rPr>
              <a:t>Hardware to be flexible enough for</a:t>
            </a:r>
            <a:br>
              <a:rPr lang="en" sz="1500" b="1" dirty="0">
                <a:latin typeface="Calibri"/>
                <a:ea typeface="Calibri"/>
                <a:cs typeface="Calibri"/>
                <a:sym typeface="Calibri"/>
              </a:rPr>
            </a:br>
            <a:r>
              <a:rPr lang="en" sz="15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500" b="1" u="sng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vector-level operations</a:t>
            </a:r>
            <a:endParaRPr sz="1500" b="1" u="sng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Google Shape;2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3475" y="2682175"/>
            <a:ext cx="3741750" cy="202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3475" y="935175"/>
            <a:ext cx="3856001" cy="15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04971BF-2775-BAAA-8760-7DB76A7D4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4231" y="990650"/>
            <a:ext cx="4194488" cy="1581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7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</a:pPr>
            <a:r>
              <a:rPr lang="en"/>
              <a:t>Fine-Grain Approaches</a:t>
            </a:r>
            <a:endParaRPr/>
          </a:p>
        </p:txBody>
      </p:sp>
      <p:sp>
        <p:nvSpPr>
          <p:cNvPr id="229" name="Google Shape;229;p37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1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QuantSparse 3D - Bowen Wang, Paul Scheffler</a:t>
            </a:r>
            <a:endParaRPr/>
          </a:p>
        </p:txBody>
      </p:sp>
      <p:sp>
        <p:nvSpPr>
          <p:cNvPr id="230" name="Google Shape;230;p37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31" name="Google Shape;231;p37"/>
          <p:cNvSpPr txBox="1">
            <a:spLocks noGrp="1"/>
          </p:cNvSpPr>
          <p:nvPr>
            <p:ph type="body" idx="1"/>
          </p:nvPr>
        </p:nvSpPr>
        <p:spPr>
          <a:xfrm>
            <a:off x="84324" y="742925"/>
            <a:ext cx="4821425" cy="4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/>
          <a:p>
            <a:pPr marL="371475" lvl="0" indent="-279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dirty="0"/>
              <a:t>Target</a:t>
            </a:r>
            <a:endParaRPr dirty="0"/>
          </a:p>
          <a:p>
            <a:pPr marL="914400" lvl="1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b="1" dirty="0"/>
              <a:t>Individual elements in weight matrices</a:t>
            </a:r>
            <a:endParaRPr b="1" dirty="0"/>
          </a:p>
          <a:p>
            <a:pPr marL="45720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dirty="0"/>
              <a:t>Weight sparsity</a:t>
            </a:r>
            <a:endParaRPr dirty="0"/>
          </a:p>
          <a:p>
            <a:pPr marL="914400" lvl="1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b="1" dirty="0"/>
              <a:t>Wanda</a:t>
            </a:r>
            <a:r>
              <a:rPr lang="en" baseline="30000" dirty="0"/>
              <a:t>[10]</a:t>
            </a:r>
            <a:r>
              <a:rPr lang="en" dirty="0"/>
              <a:t>: per-output pruned by magnitude and input activation</a:t>
            </a:r>
            <a:endParaRPr dirty="0"/>
          </a:p>
          <a:p>
            <a:pPr marL="914400" lvl="1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b="1" dirty="0" err="1"/>
              <a:t>SparseGPT</a:t>
            </a:r>
            <a:r>
              <a:rPr lang="en" baseline="30000" dirty="0"/>
              <a:t>[11]</a:t>
            </a:r>
            <a:r>
              <a:rPr lang="en" dirty="0"/>
              <a:t>: one-shot pruning leverages second-order Hessian approximations</a:t>
            </a:r>
            <a:endParaRPr i="1" dirty="0"/>
          </a:p>
          <a:p>
            <a:pPr marL="914400" lvl="1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b="1" dirty="0" err="1"/>
              <a:t>SuPar</a:t>
            </a:r>
            <a:r>
              <a:rPr lang="en" baseline="30000" dirty="0"/>
              <a:t>[12]</a:t>
            </a:r>
            <a:r>
              <a:rPr lang="en" dirty="0"/>
              <a:t>: stabilized static sparse </a:t>
            </a:r>
            <a:r>
              <a:rPr lang="en" i="1" u="sng" dirty="0"/>
              <a:t>training</a:t>
            </a:r>
            <a:r>
              <a:rPr lang="en" dirty="0"/>
              <a:t> method achieves 70% sparsity with full accuracy recovery</a:t>
            </a:r>
            <a:endParaRPr dirty="0"/>
          </a:p>
          <a:p>
            <a:pPr marL="914400" lvl="1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b="1" dirty="0" err="1"/>
              <a:t>SpQR</a:t>
            </a:r>
            <a:r>
              <a:rPr lang="en" baseline="30000" dirty="0"/>
              <a:t>[13]</a:t>
            </a:r>
            <a:r>
              <a:rPr lang="en" dirty="0"/>
              <a:t>: Sparse-Quantized Representation for Near-Lossless LLM Weight Compression➜1% outliers across the whole model</a:t>
            </a:r>
            <a:endParaRPr b="1"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32" name="Google Shape;232;p37"/>
          <p:cNvPicPr preferRelativeResize="0"/>
          <p:nvPr/>
        </p:nvPicPr>
        <p:blipFill rotWithShape="1">
          <a:blip r:embed="rId3">
            <a:alphaModFix/>
          </a:blip>
          <a:srcRect l="49609" t="20678"/>
          <a:stretch/>
        </p:blipFill>
        <p:spPr>
          <a:xfrm>
            <a:off x="4905750" y="799025"/>
            <a:ext cx="3687074" cy="1486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4425" y="2356325"/>
            <a:ext cx="3687076" cy="159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ULP Triangle">
  <a:themeElements>
    <a:clrScheme name="PULP palette">
      <a:dk1>
        <a:srgbClr val="000000"/>
      </a:dk1>
      <a:lt1>
        <a:srgbClr val="ABABAB"/>
      </a:lt1>
      <a:dk2>
        <a:srgbClr val="5D5D5D"/>
      </a:dk2>
      <a:lt2>
        <a:srgbClr val="FFFFFF"/>
      </a:lt2>
      <a:accent1>
        <a:srgbClr val="A8322C"/>
      </a:accent1>
      <a:accent2>
        <a:srgbClr val="1269B0"/>
      </a:accent2>
      <a:accent3>
        <a:srgbClr val="168638"/>
      </a:accent3>
      <a:accent4>
        <a:srgbClr val="F29545"/>
      </a:accent4>
      <a:accent5>
        <a:srgbClr val="910569"/>
      </a:accent5>
      <a:accent6>
        <a:srgbClr val="48592C"/>
      </a:accent6>
      <a:hlink>
        <a:srgbClr val="007996"/>
      </a:hlink>
      <a:folHlink>
        <a:srgbClr val="ABABA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951</TotalTime>
  <Words>1233</Words>
  <Application>Microsoft Macintosh PowerPoint</Application>
  <PresentationFormat>全屏显示(16:9)</PresentationFormat>
  <Paragraphs>196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Calibri</vt:lpstr>
      <vt:lpstr>Wingdings</vt:lpstr>
      <vt:lpstr>Arial</vt:lpstr>
      <vt:lpstr>Consolas</vt:lpstr>
      <vt:lpstr>Arial Narrow</vt:lpstr>
      <vt:lpstr>Simple Light</vt:lpstr>
      <vt:lpstr>PULP Triangle</vt:lpstr>
      <vt:lpstr>QuantSparse 3D Biweekly 2025-03-04</vt:lpstr>
      <vt:lpstr>Agenda: Literature Review on Sparsity</vt:lpstr>
      <vt:lpstr>Sparse LLMs: Definitions and Overview</vt:lpstr>
      <vt:lpstr>Coarse-Grain Approaches</vt:lpstr>
      <vt:lpstr>DeepSpeed-MoE in Depth</vt:lpstr>
      <vt:lpstr>DeepSpeed-MoE in Depth</vt:lpstr>
      <vt:lpstr>DeepSpeed-MoE in Depth</vt:lpstr>
      <vt:lpstr>Medium-Grain Approaches</vt:lpstr>
      <vt:lpstr>Fine-Grain Approaches</vt:lpstr>
      <vt:lpstr>Fine-Grain Approaches</vt:lpstr>
      <vt:lpstr>Takeaways</vt:lpstr>
      <vt:lpstr>Takeaways </vt:lpstr>
      <vt:lpstr>Reference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Wang, Bowen</cp:lastModifiedBy>
  <cp:revision>28</cp:revision>
  <dcterms:modified xsi:type="dcterms:W3CDTF">2025-03-04T10:39:10Z</dcterms:modified>
</cp:coreProperties>
</file>